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8288000" cy="10287000"/>
  <p:notesSz cx="6858000" cy="9144000"/>
  <p:embeddedFontLst>
    <p:embeddedFont>
      <p:font typeface="Arimo" panose="020B0704020202020204" pitchFamily="34" charset="0"/>
      <p:bold r:id="rId44"/>
      <p:italic r:id="rId45"/>
      <p:boldItalic r:id="rId46"/>
    </p:embeddedFont>
    <p:embeddedFont>
      <p:font typeface="Calibri" panose="020F0502020204030204" pitchFamily="34" charset="0"/>
      <p:regular r:id="rId47"/>
      <p:bold r:id="rId48"/>
      <p:italic r:id="rId49"/>
      <p:boldItalic r:id="rId50"/>
    </p:embeddedFont>
    <p:embeddedFont>
      <p:font typeface="Nunito Sans" pitchFamily="2" charset="77"/>
      <p:bold r:id="rId51"/>
      <p:italic r:id="rId52"/>
      <p:boldItalic r:id="rId53"/>
    </p:embeddedFont>
    <p:embeddedFont>
      <p:font typeface="Open Sans" panose="020B0806030504020204" pitchFamily="34" charset="0"/>
      <p:bold r:id="rId54"/>
      <p:italic r:id="rId55"/>
      <p:boldItalic r:id="rId56"/>
    </p:embeddedFont>
    <p:embeddedFont>
      <p:font typeface="Open Sans ExtraBold" panose="020B0806030504020204" pitchFamily="34" charset="0"/>
      <p:bold r:id="rId57"/>
      <p:italic r:id="rId58"/>
      <p:boldItalic r:id="rId59"/>
    </p:embeddedFont>
    <p:embeddedFont>
      <p:font typeface="Raleway" panose="020B0803030101060003" pitchFamily="34" charset="77"/>
      <p:bold r:id="rId60"/>
      <p:italic r:id="rId61"/>
      <p:boldItalic r:id="rId62"/>
    </p:embeddedFont>
    <p:embeddedFont>
      <p:font typeface="Roboto" panose="02000000000000000000" pitchFamily="2" charset="0"/>
      <p:regular r:id="rId63"/>
      <p:bold r:id="rId64"/>
      <p:italic r:id="rId65"/>
      <p:boldItalic r:id="rId66"/>
    </p:embeddedFont>
    <p:embeddedFont>
      <p:font typeface="Saira" pitchFamily="2" charset="77"/>
      <p:bold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8" roundtripDataSignature="AMtx7mjtx3kaS+wYdQ0RCy0LwQ/9fpDIi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80" d="100"/>
          <a:sy n="80" d="100"/>
        </p:scale>
        <p:origin x="824" y="2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4.fntdata"/><Relationship Id="rId63" Type="http://schemas.openxmlformats.org/officeDocument/2006/relationships/font" Target="fonts/font20.fntdata"/><Relationship Id="rId68" Type="http://customschemas.google.com/relationships/presentationmetadata" Target="meta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15c31365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815c313657_0_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15c313657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15c313657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15c3136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815c313657_0_1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15c31365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g815c313657_0_1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15c313657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15c313657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15c313657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15c313657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15c313657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815c313657_0_3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15c313657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815c313657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19fe41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819fe412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819fe4126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819fe4126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15c313657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815c3136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819fe4126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819fe41264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19fe41264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819fe41264_2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815c313657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815c313657_0_2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15c313657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15c313657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815c313657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815c313657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For instance, during the first hump, the positive sentiment would be more likely coming from trust and anticipation.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815c313657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815c313657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815c313657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815c313657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815c313657_0_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815c313657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815c313657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815c313657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a:t>
            </a:r>
            <a:r>
              <a:rPr lang="en-US" sz="900" b="1">
                <a:solidFill>
                  <a:schemeClr val="dk1"/>
                </a:solidFill>
              </a:rPr>
              <a:t>which means the more words a sentence has the more likely it is that the sentiment is going to be negative than positive or neutral”</a:t>
            </a:r>
            <a:endParaRPr sz="900" b="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15c313657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815c313657_0_2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15c31365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815c313657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81a6225125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81a62251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7" name="Google Shape;467;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815c313657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g815c313657_0_3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5" name="Google Shape;505;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815c313657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815c313657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815c313657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g815c313657_0_2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815c313657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8" name="Google Shape;538;g815c313657_0_3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0" name="Google Shape;550;p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15c313657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815c31365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15c31365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815c313657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4"/>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5"/>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5"/>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0"/>
        <p:cNvGrpSpPr/>
        <p:nvPr/>
      </p:nvGrpSpPr>
      <p:grpSpPr>
        <a:xfrm>
          <a:off x="0" y="0"/>
          <a:ext cx="0" cy="0"/>
          <a:chOff x="0" y="0"/>
          <a:chExt cx="0" cy="0"/>
        </a:xfrm>
      </p:grpSpPr>
      <p:sp>
        <p:nvSpPr>
          <p:cNvPr id="81" name="Google Shape;81;g815c313657_0_124"/>
          <p:cNvSpPr txBox="1">
            <a:spLocks noGrp="1"/>
          </p:cNvSpPr>
          <p:nvPr>
            <p:ph type="title"/>
          </p:nvPr>
        </p:nvSpPr>
        <p:spPr>
          <a:xfrm>
            <a:off x="623400" y="890050"/>
            <a:ext cx="17041200" cy="1145400"/>
          </a:xfrm>
          <a:prstGeom prst="rect">
            <a:avLst/>
          </a:prstGeom>
        </p:spPr>
        <p:txBody>
          <a:bodyPr spcFirstLastPara="1" wrap="square" lIns="91425" tIns="45700" rIns="91425" bIns="45700" anchor="ctr" anchorCtr="0">
            <a:no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 name="Google Shape;82;g815c313657_0_124"/>
          <p:cNvSpPr txBox="1">
            <a:spLocks noGrp="1"/>
          </p:cNvSpPr>
          <p:nvPr>
            <p:ph type="body" idx="1"/>
          </p:nvPr>
        </p:nvSpPr>
        <p:spPr>
          <a:xfrm>
            <a:off x="623400" y="2304950"/>
            <a:ext cx="17041200" cy="6832800"/>
          </a:xfrm>
          <a:prstGeom prst="rect">
            <a:avLst/>
          </a:prstGeom>
        </p:spPr>
        <p:txBody>
          <a:bodyPr spcFirstLastPara="1" wrap="square" lIns="91425" tIns="45700" rIns="91425" bIns="45700" anchor="t" anchorCtr="0">
            <a:noAutofit/>
          </a:bodyPr>
          <a:lstStyle>
            <a:lvl1pPr marL="457200" lvl="0" indent="-431800" rtl="0">
              <a:spcBef>
                <a:spcPts val="640"/>
              </a:spcBef>
              <a:spcAft>
                <a:spcPts val="0"/>
              </a:spcAft>
              <a:buSzPts val="3200"/>
              <a:buChar char="•"/>
              <a:defRPr/>
            </a:lvl1pPr>
            <a:lvl2pPr marL="914400" lvl="1" indent="-406400" rtl="0">
              <a:spcBef>
                <a:spcPts val="560"/>
              </a:spcBef>
              <a:spcAft>
                <a:spcPts val="0"/>
              </a:spcAft>
              <a:buSzPts val="2800"/>
              <a:buChar char="–"/>
              <a:defRPr/>
            </a:lvl2pPr>
            <a:lvl3pPr marL="1371600" lvl="2" indent="-381000" rtl="0">
              <a:spcBef>
                <a:spcPts val="480"/>
              </a:spcBef>
              <a:spcAft>
                <a:spcPts val="0"/>
              </a:spcAft>
              <a:buSzPts val="2400"/>
              <a:buChar char="•"/>
              <a:defRPr/>
            </a:lvl3pPr>
            <a:lvl4pPr marL="1828800" lvl="3" indent="-355600" rtl="0">
              <a:spcBef>
                <a:spcPts val="400"/>
              </a:spcBef>
              <a:spcAft>
                <a:spcPts val="0"/>
              </a:spcAft>
              <a:buSzPts val="2000"/>
              <a:buChar char="–"/>
              <a:defRPr/>
            </a:lvl4pPr>
            <a:lvl5pPr marL="2286000" lvl="4" indent="-355600" rtl="0">
              <a:spcBef>
                <a:spcPts val="400"/>
              </a:spcBef>
              <a:spcAft>
                <a:spcPts val="0"/>
              </a:spcAft>
              <a:buSzPts val="2000"/>
              <a:buChar char="»"/>
              <a:defRPr/>
            </a:lvl5pPr>
            <a:lvl6pPr marL="2743200" lvl="5" indent="-355600" rtl="0">
              <a:spcBef>
                <a:spcPts val="400"/>
              </a:spcBef>
              <a:spcAft>
                <a:spcPts val="0"/>
              </a:spcAft>
              <a:buSzPts val="2000"/>
              <a:buChar char="•"/>
              <a:defRPr/>
            </a:lvl6pPr>
            <a:lvl7pPr marL="3200400" lvl="6" indent="-355600" rtl="0">
              <a:spcBef>
                <a:spcPts val="400"/>
              </a:spcBef>
              <a:spcAft>
                <a:spcPts val="0"/>
              </a:spcAft>
              <a:buSzPts val="2000"/>
              <a:buChar char="•"/>
              <a:defRPr/>
            </a:lvl7pPr>
            <a:lvl8pPr marL="3657600" lvl="7" indent="-355600" rtl="0">
              <a:spcBef>
                <a:spcPts val="400"/>
              </a:spcBef>
              <a:spcAft>
                <a:spcPts val="0"/>
              </a:spcAft>
              <a:buSzPts val="2000"/>
              <a:buChar char="•"/>
              <a:defRPr/>
            </a:lvl8pPr>
            <a:lvl9pPr marL="4114800" lvl="8" indent="-355600" rtl="0">
              <a:spcBef>
                <a:spcPts val="400"/>
              </a:spcBef>
              <a:spcAft>
                <a:spcPts val="0"/>
              </a:spcAft>
              <a:buSzPts val="2000"/>
              <a:buChar char="•"/>
              <a:defRPr/>
            </a:lvl9pPr>
          </a:lstStyle>
          <a:p>
            <a:endParaRPr/>
          </a:p>
        </p:txBody>
      </p:sp>
      <p:sp>
        <p:nvSpPr>
          <p:cNvPr id="83" name="Google Shape;83;g815c313657_0_124"/>
          <p:cNvSpPr txBox="1">
            <a:spLocks noGrp="1"/>
          </p:cNvSpPr>
          <p:nvPr>
            <p:ph type="sldNum" idx="12"/>
          </p:nvPr>
        </p:nvSpPr>
        <p:spPr>
          <a:xfrm>
            <a:off x="16944916" y="9326434"/>
            <a:ext cx="1097400" cy="7872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3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3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3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3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3"/>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3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58.gif"/><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1"/>
          <p:cNvSpPr txBox="1"/>
          <p:nvPr/>
        </p:nvSpPr>
        <p:spPr>
          <a:xfrm>
            <a:off x="9844540" y="8646795"/>
            <a:ext cx="7867650" cy="109918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400" b="0" i="0" u="none" strike="noStrike" cap="none">
                <a:solidFill>
                  <a:srgbClr val="FFFFFF"/>
                </a:solidFill>
                <a:latin typeface="Open Sans ExtraBold"/>
                <a:ea typeface="Open Sans ExtraBold"/>
                <a:cs typeface="Open Sans ExtraBold"/>
                <a:sym typeface="Open Sans ExtraBold"/>
              </a:rPr>
              <a:t>TWITTER ANALYSIS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4"/>
        <p:cNvGrpSpPr/>
        <p:nvPr/>
      </p:nvGrpSpPr>
      <p:grpSpPr>
        <a:xfrm>
          <a:off x="0" y="0"/>
          <a:ext cx="0" cy="0"/>
          <a:chOff x="0" y="0"/>
          <a:chExt cx="0" cy="0"/>
        </a:xfrm>
      </p:grpSpPr>
      <p:pic>
        <p:nvPicPr>
          <p:cNvPr id="205" name="Google Shape;205;g815c313657_0_56"/>
          <p:cNvPicPr preferRelativeResize="0"/>
          <p:nvPr/>
        </p:nvPicPr>
        <p:blipFill rotWithShape="1">
          <a:blip r:embed="rId4">
            <a:alphaModFix amt="57000"/>
          </a:blip>
          <a:srcRect/>
          <a:stretch/>
        </p:blipFill>
        <p:spPr>
          <a:xfrm>
            <a:off x="11945957" y="1864735"/>
            <a:ext cx="598222" cy="485213"/>
          </a:xfrm>
          <a:prstGeom prst="rect">
            <a:avLst/>
          </a:prstGeom>
          <a:noFill/>
          <a:ln>
            <a:noFill/>
          </a:ln>
        </p:spPr>
      </p:pic>
      <p:pic>
        <p:nvPicPr>
          <p:cNvPr id="206" name="Google Shape;206;g815c313657_0_56"/>
          <p:cNvPicPr preferRelativeResize="0"/>
          <p:nvPr/>
        </p:nvPicPr>
        <p:blipFill rotWithShape="1">
          <a:blip r:embed="rId4">
            <a:alphaModFix amt="52000"/>
          </a:blip>
          <a:srcRect/>
          <a:stretch/>
        </p:blipFill>
        <p:spPr>
          <a:xfrm>
            <a:off x="12962237" y="5288157"/>
            <a:ext cx="784095" cy="635973"/>
          </a:xfrm>
          <a:prstGeom prst="rect">
            <a:avLst/>
          </a:prstGeom>
          <a:noFill/>
          <a:ln>
            <a:noFill/>
          </a:ln>
        </p:spPr>
      </p:pic>
      <p:pic>
        <p:nvPicPr>
          <p:cNvPr id="207" name="Google Shape;207;g815c313657_0_56"/>
          <p:cNvPicPr preferRelativeResize="0"/>
          <p:nvPr/>
        </p:nvPicPr>
        <p:blipFill rotWithShape="1">
          <a:blip r:embed="rId4">
            <a:alphaModFix amt="50000"/>
          </a:blip>
          <a:srcRect/>
          <a:stretch/>
        </p:blipFill>
        <p:spPr>
          <a:xfrm>
            <a:off x="9690169" y="1717697"/>
            <a:ext cx="779505" cy="632250"/>
          </a:xfrm>
          <a:prstGeom prst="rect">
            <a:avLst/>
          </a:prstGeom>
          <a:noFill/>
          <a:ln>
            <a:noFill/>
          </a:ln>
        </p:spPr>
      </p:pic>
      <p:pic>
        <p:nvPicPr>
          <p:cNvPr id="208" name="Google Shape;208;g815c313657_0_56"/>
          <p:cNvPicPr preferRelativeResize="0"/>
          <p:nvPr/>
        </p:nvPicPr>
        <p:blipFill rotWithShape="1">
          <a:blip r:embed="rId4">
            <a:alphaModFix amt="76000"/>
          </a:blip>
          <a:srcRect/>
          <a:stretch/>
        </p:blipFill>
        <p:spPr>
          <a:xfrm>
            <a:off x="15971444" y="1259351"/>
            <a:ext cx="954851" cy="774472"/>
          </a:xfrm>
          <a:prstGeom prst="rect">
            <a:avLst/>
          </a:prstGeom>
          <a:noFill/>
          <a:ln>
            <a:noFill/>
          </a:ln>
        </p:spPr>
      </p:pic>
      <p:grpSp>
        <p:nvGrpSpPr>
          <p:cNvPr id="209" name="Google Shape;209;g815c313657_0_56"/>
          <p:cNvGrpSpPr/>
          <p:nvPr/>
        </p:nvGrpSpPr>
        <p:grpSpPr>
          <a:xfrm>
            <a:off x="-4906901" y="7912576"/>
            <a:ext cx="8532286" cy="585074"/>
            <a:chOff x="0" y="-38100"/>
            <a:chExt cx="11376381" cy="780099"/>
          </a:xfrm>
        </p:grpSpPr>
        <p:sp>
          <p:nvSpPr>
            <p:cNvPr id="210" name="Google Shape;210;g815c313657_0_56"/>
            <p:cNvSpPr txBox="1"/>
            <p:nvPr/>
          </p:nvSpPr>
          <p:spPr>
            <a:xfrm>
              <a:off x="6681" y="-38100"/>
              <a:ext cx="11369700" cy="333900"/>
            </a:xfrm>
            <a:prstGeom prst="rect">
              <a:avLst/>
            </a:prstGeom>
            <a:noFill/>
            <a:ln>
              <a:noFill/>
            </a:ln>
          </p:spPr>
          <p:txBody>
            <a:bodyPr spcFirstLastPara="1" wrap="square" lIns="0" tIns="0" rIns="0" bIns="0" anchor="t" anchorCtr="0">
              <a:noAutofit/>
            </a:bodyPr>
            <a:lstStyle/>
            <a:p>
              <a:pPr marL="0" marR="0" lvl="0" indent="0" algn="l" rtl="0">
                <a:lnSpc>
                  <a:spcPct val="113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1" name="Google Shape;211;g815c313657_0_56"/>
            <p:cNvSpPr/>
            <p:nvPr/>
          </p:nvSpPr>
          <p:spPr>
            <a:xfrm>
              <a:off x="0" y="697599"/>
              <a:ext cx="11376300" cy="44400"/>
            </a:xfrm>
            <a:prstGeom prst="rect">
              <a:avLst/>
            </a:prstGeom>
            <a:solidFill>
              <a:srgbClr val="4B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g815c313657_0_56"/>
          <p:cNvSpPr txBox="1"/>
          <p:nvPr/>
        </p:nvSpPr>
        <p:spPr>
          <a:xfrm>
            <a:off x="155401" y="6935398"/>
            <a:ext cx="7518300" cy="1005900"/>
          </a:xfrm>
          <a:prstGeom prst="rect">
            <a:avLst/>
          </a:prstGeom>
          <a:noFill/>
          <a:ln>
            <a:noFill/>
          </a:ln>
        </p:spPr>
        <p:txBody>
          <a:bodyPr spcFirstLastPara="1" wrap="square" lIns="0" tIns="0" rIns="0" bIns="0" anchor="t" anchorCtr="0">
            <a:noAutofit/>
          </a:bodyPr>
          <a:lstStyle/>
          <a:p>
            <a:pPr marL="0" marR="0" lvl="0" indent="0" algn="l" rtl="0">
              <a:lnSpc>
                <a:spcPct val="120003"/>
              </a:lnSpc>
              <a:spcBef>
                <a:spcPts val="0"/>
              </a:spcBef>
              <a:spcAft>
                <a:spcPts val="0"/>
              </a:spcAft>
              <a:buNone/>
            </a:pPr>
            <a:r>
              <a:rPr lang="en-US" sz="6599" b="1" i="0" u="none" strike="noStrike" cap="none">
                <a:solidFill>
                  <a:srgbClr val="FFFFFF"/>
                </a:solidFill>
              </a:rPr>
              <a:t>Data Exploration</a:t>
            </a:r>
            <a:endParaRPr b="1"/>
          </a:p>
        </p:txBody>
      </p:sp>
      <p:pic>
        <p:nvPicPr>
          <p:cNvPr id="213" name="Google Shape;213;g815c313657_0_56"/>
          <p:cNvPicPr preferRelativeResize="0"/>
          <p:nvPr/>
        </p:nvPicPr>
        <p:blipFill rotWithShape="1">
          <a:blip r:embed="rId4">
            <a:alphaModFix amt="37000"/>
          </a:blip>
          <a:srcRect/>
          <a:stretch/>
        </p:blipFill>
        <p:spPr>
          <a:xfrm>
            <a:off x="14048683" y="768035"/>
            <a:ext cx="605746" cy="4913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g815c313657_0_71"/>
          <p:cNvPicPr preferRelativeResize="0"/>
          <p:nvPr/>
        </p:nvPicPr>
        <p:blipFill>
          <a:blip r:embed="rId3">
            <a:alphaModFix/>
          </a:blip>
          <a:stretch>
            <a:fillRect/>
          </a:stretch>
        </p:blipFill>
        <p:spPr>
          <a:xfrm>
            <a:off x="0" y="41650"/>
            <a:ext cx="18287998" cy="10203698"/>
          </a:xfrm>
          <a:prstGeom prst="rect">
            <a:avLst/>
          </a:prstGeom>
          <a:noFill/>
          <a:ln>
            <a:noFill/>
          </a:ln>
        </p:spPr>
      </p:pic>
      <p:pic>
        <p:nvPicPr>
          <p:cNvPr id="219" name="Google Shape;219;g815c313657_0_71"/>
          <p:cNvPicPr preferRelativeResize="0"/>
          <p:nvPr/>
        </p:nvPicPr>
        <p:blipFill rotWithShape="1">
          <a:blip r:embed="rId4">
            <a:alphaModFix/>
          </a:blip>
          <a:srcRect b="6076"/>
          <a:stretch/>
        </p:blipFill>
        <p:spPr>
          <a:xfrm>
            <a:off x="667000" y="1761975"/>
            <a:ext cx="10337448" cy="5964499"/>
          </a:xfrm>
          <a:prstGeom prst="rect">
            <a:avLst/>
          </a:prstGeom>
          <a:noFill/>
          <a:ln>
            <a:noFill/>
          </a:ln>
        </p:spPr>
      </p:pic>
      <p:sp>
        <p:nvSpPr>
          <p:cNvPr id="220" name="Google Shape;220;g815c313657_0_71"/>
          <p:cNvSpPr txBox="1"/>
          <p:nvPr/>
        </p:nvSpPr>
        <p:spPr>
          <a:xfrm>
            <a:off x="941050" y="8470550"/>
            <a:ext cx="15966600" cy="10488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chemeClr val="dk1"/>
              </a:buClr>
              <a:buSzPts val="2200"/>
              <a:buFont typeface="Arial"/>
              <a:buNone/>
            </a:pPr>
            <a:r>
              <a:rPr lang="en-US" sz="2200" b="1">
                <a:solidFill>
                  <a:schemeClr val="dk1"/>
                </a:solidFill>
              </a:rPr>
              <a:t>The number of tweets published increases sharply from 01:17 UCT (</a:t>
            </a:r>
            <a:r>
              <a:rPr lang="en-US" sz="2400" b="1">
                <a:solidFill>
                  <a:srgbClr val="222222"/>
                </a:solidFill>
                <a:highlight>
                  <a:srgbClr val="FFFFFF"/>
                </a:highlight>
                <a:latin typeface="Roboto"/>
                <a:ea typeface="Roboto"/>
                <a:cs typeface="Roboto"/>
                <a:sym typeface="Roboto"/>
              </a:rPr>
              <a:t>Universal Time Coordinated</a:t>
            </a:r>
            <a:r>
              <a:rPr lang="en-US" sz="2200" b="1">
                <a:solidFill>
                  <a:schemeClr val="dk1"/>
                </a:solidFill>
              </a:rPr>
              <a:t>). </a:t>
            </a:r>
            <a:endParaRPr sz="2200" b="1">
              <a:solidFill>
                <a:schemeClr val="dk1"/>
              </a:solidFill>
            </a:endParaRPr>
          </a:p>
          <a:p>
            <a:pPr marL="0" lvl="0" indent="0" algn="l" rtl="0">
              <a:lnSpc>
                <a:spcPct val="115000"/>
              </a:lnSpc>
              <a:spcBef>
                <a:spcPts val="0"/>
              </a:spcBef>
              <a:spcAft>
                <a:spcPts val="0"/>
              </a:spcAft>
              <a:buClr>
                <a:schemeClr val="dk1"/>
              </a:buClr>
              <a:buSzPts val="2200"/>
              <a:buFont typeface="Arial"/>
              <a:buNone/>
            </a:pPr>
            <a:endParaRPr sz="2200" b="1">
              <a:solidFill>
                <a:schemeClr val="dk1"/>
              </a:solidFill>
            </a:endParaRPr>
          </a:p>
          <a:p>
            <a:pPr marL="0" lvl="0" indent="0" algn="l" rtl="0">
              <a:spcBef>
                <a:spcPts val="0"/>
              </a:spcBef>
              <a:spcAft>
                <a:spcPts val="0"/>
              </a:spcAft>
              <a:buNone/>
            </a:pPr>
            <a:endParaRPr sz="2800" b="1"/>
          </a:p>
        </p:txBody>
      </p:sp>
      <p:sp>
        <p:nvSpPr>
          <p:cNvPr id="221" name="Google Shape;221;g815c313657_0_71"/>
          <p:cNvSpPr/>
          <p:nvPr/>
        </p:nvSpPr>
        <p:spPr>
          <a:xfrm>
            <a:off x="2300000" y="2320650"/>
            <a:ext cx="1648800" cy="4748400"/>
          </a:xfrm>
          <a:prstGeom prst="ellipse">
            <a:avLst/>
          </a:prstGeom>
          <a:noFill/>
          <a:ln w="19050" cap="flat" cmpd="sng">
            <a:solidFill>
              <a:srgbClr val="FF0000"/>
            </a:solidFill>
            <a:prstDash val="dash"/>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815c313657_0_132"/>
          <p:cNvSpPr/>
          <p:nvPr/>
        </p:nvSpPr>
        <p:spPr>
          <a:xfrm>
            <a:off x="12006051" y="0"/>
            <a:ext cx="6255300" cy="10581600"/>
          </a:xfrm>
          <a:prstGeom prst="rect">
            <a:avLst/>
          </a:prstGeom>
          <a:solidFill>
            <a:srgbClr val="37C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 name="Google Shape;227;g815c313657_0_132"/>
          <p:cNvPicPr preferRelativeResize="0"/>
          <p:nvPr/>
        </p:nvPicPr>
        <p:blipFill rotWithShape="1">
          <a:blip r:embed="rId3">
            <a:alphaModFix/>
          </a:blip>
          <a:srcRect/>
          <a:stretch/>
        </p:blipFill>
        <p:spPr>
          <a:xfrm>
            <a:off x="525176" y="1698265"/>
            <a:ext cx="10987346" cy="8272825"/>
          </a:xfrm>
          <a:prstGeom prst="rect">
            <a:avLst/>
          </a:prstGeom>
          <a:noFill/>
          <a:ln>
            <a:noFill/>
          </a:ln>
        </p:spPr>
      </p:pic>
      <p:pic>
        <p:nvPicPr>
          <p:cNvPr id="228" name="Google Shape;228;g815c313657_0_132"/>
          <p:cNvPicPr preferRelativeResize="0"/>
          <p:nvPr/>
        </p:nvPicPr>
        <p:blipFill rotWithShape="1">
          <a:blip r:embed="rId4">
            <a:alphaModFix amt="45000"/>
          </a:blip>
          <a:srcRect l="30750" r="39375"/>
          <a:stretch/>
        </p:blipFill>
        <p:spPr>
          <a:xfrm>
            <a:off x="15058788" y="2821246"/>
            <a:ext cx="3229211" cy="8444825"/>
          </a:xfrm>
          <a:prstGeom prst="rect">
            <a:avLst/>
          </a:prstGeom>
          <a:noFill/>
          <a:ln>
            <a:noFill/>
          </a:ln>
        </p:spPr>
      </p:pic>
      <p:pic>
        <p:nvPicPr>
          <p:cNvPr id="229" name="Google Shape;229;g815c313657_0_132"/>
          <p:cNvPicPr preferRelativeResize="0"/>
          <p:nvPr/>
        </p:nvPicPr>
        <p:blipFill rotWithShape="1">
          <a:blip r:embed="rId5">
            <a:alphaModFix amt="45000"/>
          </a:blip>
          <a:srcRect l="15860" r="53276"/>
          <a:stretch/>
        </p:blipFill>
        <p:spPr>
          <a:xfrm>
            <a:off x="12006051" y="2821246"/>
            <a:ext cx="3052736" cy="8444824"/>
          </a:xfrm>
          <a:prstGeom prst="rect">
            <a:avLst/>
          </a:prstGeom>
          <a:noFill/>
          <a:ln>
            <a:noFill/>
          </a:ln>
        </p:spPr>
      </p:pic>
      <p:grpSp>
        <p:nvGrpSpPr>
          <p:cNvPr id="230" name="Google Shape;230;g815c313657_0_132"/>
          <p:cNvGrpSpPr/>
          <p:nvPr/>
        </p:nvGrpSpPr>
        <p:grpSpPr>
          <a:xfrm>
            <a:off x="12704553" y="1395564"/>
            <a:ext cx="4858200" cy="3895195"/>
            <a:chOff x="0" y="0"/>
            <a:chExt cx="6477600" cy="5193593"/>
          </a:xfrm>
        </p:grpSpPr>
        <p:sp>
          <p:nvSpPr>
            <p:cNvPr id="231" name="Google Shape;231;g815c313657_0_132"/>
            <p:cNvSpPr txBox="1"/>
            <p:nvPr/>
          </p:nvSpPr>
          <p:spPr>
            <a:xfrm>
              <a:off x="0" y="0"/>
              <a:ext cx="6477600" cy="15444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None/>
              </a:pPr>
              <a:r>
                <a:rPr lang="en-US" sz="3800" b="1" i="0" u="none" strike="noStrike" cap="none">
                  <a:solidFill>
                    <a:srgbClr val="FFFFFF"/>
                  </a:solidFill>
                  <a:latin typeface="Open Sans"/>
                  <a:ea typeface="Open Sans"/>
                  <a:cs typeface="Open Sans"/>
                  <a:sym typeface="Open Sans"/>
                </a:rPr>
                <a:t>WHO ARE THE USERS?</a:t>
              </a:r>
              <a:endParaRPr/>
            </a:p>
          </p:txBody>
        </p:sp>
        <p:sp>
          <p:nvSpPr>
            <p:cNvPr id="232" name="Google Shape;232;g815c313657_0_132"/>
            <p:cNvSpPr txBox="1"/>
            <p:nvPr/>
          </p:nvSpPr>
          <p:spPr>
            <a:xfrm>
              <a:off x="0" y="2202893"/>
              <a:ext cx="6477600" cy="29907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None/>
              </a:pPr>
              <a:r>
                <a:rPr lang="en-US" sz="3000" b="1" i="0" u="none" strike="noStrike" cap="none">
                  <a:solidFill>
                    <a:srgbClr val="FFFFFF"/>
                  </a:solidFill>
                  <a:latin typeface="Raleway"/>
                  <a:ea typeface="Raleway"/>
                  <a:cs typeface="Raleway"/>
                  <a:sym typeface="Raleway"/>
                </a:rPr>
                <a:t>The captured tweets’ users mostly are sports lover/ huge fans of basketball</a:t>
              </a:r>
              <a:endParaRPr/>
            </a:p>
          </p:txBody>
        </p:sp>
      </p:grpSp>
      <p:pic>
        <p:nvPicPr>
          <p:cNvPr id="233" name="Google Shape;233;g815c313657_0_132"/>
          <p:cNvPicPr preferRelativeResize="0"/>
          <p:nvPr/>
        </p:nvPicPr>
        <p:blipFill rotWithShape="1">
          <a:blip r:embed="rId6">
            <a:alphaModFix/>
          </a:blip>
          <a:srcRect/>
          <a:stretch/>
        </p:blipFill>
        <p:spPr>
          <a:xfrm>
            <a:off x="597683" y="827387"/>
            <a:ext cx="568177" cy="568177"/>
          </a:xfrm>
          <a:prstGeom prst="rect">
            <a:avLst/>
          </a:prstGeom>
          <a:noFill/>
          <a:ln>
            <a:noFill/>
          </a:ln>
        </p:spPr>
      </p:pic>
      <p:sp>
        <p:nvSpPr>
          <p:cNvPr id="234" name="Google Shape;234;g815c313657_0_132"/>
          <p:cNvSpPr txBox="1"/>
          <p:nvPr/>
        </p:nvSpPr>
        <p:spPr>
          <a:xfrm>
            <a:off x="1326988" y="879066"/>
            <a:ext cx="4858200" cy="438300"/>
          </a:xfrm>
          <a:prstGeom prst="rect">
            <a:avLst/>
          </a:prstGeom>
          <a:noFill/>
          <a:ln>
            <a:noFill/>
          </a:ln>
        </p:spPr>
        <p:txBody>
          <a:bodyPr spcFirstLastPara="1" wrap="square" lIns="0" tIns="0" rIns="0" bIns="0" anchor="t" anchorCtr="0">
            <a:noAutofit/>
          </a:bodyPr>
          <a:lstStyle/>
          <a:p>
            <a:pPr marL="0" marR="0" lvl="0" indent="0" algn="just" rtl="0">
              <a:lnSpc>
                <a:spcPct val="140000"/>
              </a:lnSpc>
              <a:spcBef>
                <a:spcPts val="0"/>
              </a:spcBef>
              <a:spcAft>
                <a:spcPts val="0"/>
              </a:spcAft>
              <a:buNone/>
            </a:pPr>
            <a:r>
              <a:rPr lang="en-US" sz="3000" b="1" i="0" u="none" strike="noStrike" cap="none">
                <a:solidFill>
                  <a:srgbClr val="000000"/>
                </a:solidFill>
                <a:latin typeface="Open Sans"/>
                <a:ea typeface="Open Sans"/>
                <a:cs typeface="Open Sans"/>
                <a:sym typeface="Open Sans"/>
              </a:rPr>
              <a:t>User Profile Description</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8"/>
        <p:cNvGrpSpPr/>
        <p:nvPr/>
      </p:nvGrpSpPr>
      <p:grpSpPr>
        <a:xfrm>
          <a:off x="0" y="0"/>
          <a:ext cx="0" cy="0"/>
          <a:chOff x="0" y="0"/>
          <a:chExt cx="0" cy="0"/>
        </a:xfrm>
      </p:grpSpPr>
      <p:sp>
        <p:nvSpPr>
          <p:cNvPr id="239" name="Google Shape;239;g815c313657_0_128"/>
          <p:cNvSpPr txBox="1"/>
          <p:nvPr/>
        </p:nvSpPr>
        <p:spPr>
          <a:xfrm>
            <a:off x="11534486" y="7689568"/>
            <a:ext cx="6551400" cy="2011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US" sz="6000" b="1" i="0" u="none" strike="noStrike" cap="none">
                <a:solidFill>
                  <a:srgbClr val="000000"/>
                </a:solidFill>
              </a:rPr>
              <a:t>Twitter Users  Geolocation</a:t>
            </a:r>
            <a:endParaRPr sz="60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815c313657_0_144"/>
          <p:cNvSpPr txBox="1">
            <a:spLocks noGrp="1"/>
          </p:cNvSpPr>
          <p:nvPr>
            <p:ph type="title"/>
          </p:nvPr>
        </p:nvSpPr>
        <p:spPr>
          <a:xfrm>
            <a:off x="623400" y="332850"/>
            <a:ext cx="17041200" cy="1145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6000" b="1">
                <a:latin typeface="Calibri"/>
                <a:ea typeface="Calibri"/>
                <a:cs typeface="Calibri"/>
                <a:sym typeface="Calibri"/>
              </a:rPr>
              <a:t>The Most Frequently Used Languages</a:t>
            </a:r>
            <a:endParaRPr sz="6000" b="1">
              <a:latin typeface="Calibri"/>
              <a:ea typeface="Calibri"/>
              <a:cs typeface="Calibri"/>
              <a:sym typeface="Calibri"/>
            </a:endParaRPr>
          </a:p>
        </p:txBody>
      </p:sp>
      <p:pic>
        <p:nvPicPr>
          <p:cNvPr id="245" name="Google Shape;245;g815c313657_0_144"/>
          <p:cNvPicPr preferRelativeResize="0"/>
          <p:nvPr/>
        </p:nvPicPr>
        <p:blipFill>
          <a:blip r:embed="rId3">
            <a:alphaModFix/>
          </a:blip>
          <a:stretch>
            <a:fillRect/>
          </a:stretch>
        </p:blipFill>
        <p:spPr>
          <a:xfrm>
            <a:off x="207800" y="2136350"/>
            <a:ext cx="12363949" cy="7352150"/>
          </a:xfrm>
          <a:prstGeom prst="rect">
            <a:avLst/>
          </a:prstGeom>
          <a:noFill/>
          <a:ln>
            <a:noFill/>
          </a:ln>
        </p:spPr>
      </p:pic>
      <p:sp>
        <p:nvSpPr>
          <p:cNvPr id="246" name="Google Shape;246;g815c313657_0_144"/>
          <p:cNvSpPr txBox="1"/>
          <p:nvPr/>
        </p:nvSpPr>
        <p:spPr>
          <a:xfrm>
            <a:off x="12000500" y="4424800"/>
            <a:ext cx="5820000" cy="2548800"/>
          </a:xfrm>
          <a:prstGeom prst="rect">
            <a:avLst/>
          </a:prstGeom>
          <a:noFill/>
          <a:ln>
            <a:noFill/>
          </a:ln>
        </p:spPr>
        <p:txBody>
          <a:bodyPr spcFirstLastPara="1" wrap="square" lIns="182850" tIns="182850" rIns="182850" bIns="182850" anchor="t" anchorCtr="0">
            <a:noAutofit/>
          </a:bodyPr>
          <a:lstStyle/>
          <a:p>
            <a:pPr marL="0" lvl="0" indent="0" algn="r" rtl="0">
              <a:lnSpc>
                <a:spcPct val="115000"/>
              </a:lnSpc>
              <a:spcBef>
                <a:spcPts val="0"/>
              </a:spcBef>
              <a:spcAft>
                <a:spcPts val="0"/>
              </a:spcAft>
              <a:buClr>
                <a:schemeClr val="dk1"/>
              </a:buClr>
              <a:buSzPts val="2200"/>
              <a:buFont typeface="Arial"/>
              <a:buNone/>
            </a:pPr>
            <a:r>
              <a:rPr lang="en-US" sz="3200" b="1">
                <a:solidFill>
                  <a:schemeClr val="dk1"/>
                </a:solidFill>
                <a:latin typeface="Calibri"/>
                <a:ea typeface="Calibri"/>
                <a:cs typeface="Calibri"/>
                <a:sym typeface="Calibri"/>
              </a:rPr>
              <a:t>The most frequently used languages from the captured Twitter text are </a:t>
            </a:r>
            <a:endParaRPr sz="3200" b="1">
              <a:solidFill>
                <a:schemeClr val="dk1"/>
              </a:solidFill>
              <a:latin typeface="Calibri"/>
              <a:ea typeface="Calibri"/>
              <a:cs typeface="Calibri"/>
              <a:sym typeface="Calibri"/>
            </a:endParaRPr>
          </a:p>
          <a:p>
            <a:pPr marL="0" lvl="0" indent="0" algn="r" rtl="0">
              <a:lnSpc>
                <a:spcPct val="115000"/>
              </a:lnSpc>
              <a:spcBef>
                <a:spcPts val="0"/>
              </a:spcBef>
              <a:spcAft>
                <a:spcPts val="0"/>
              </a:spcAft>
              <a:buClr>
                <a:schemeClr val="dk1"/>
              </a:buClr>
              <a:buSzPts val="2200"/>
              <a:buFont typeface="Arial"/>
              <a:buNone/>
            </a:pPr>
            <a:r>
              <a:rPr lang="en-US" sz="3200" b="1">
                <a:solidFill>
                  <a:srgbClr val="4A86E8"/>
                </a:solidFill>
                <a:latin typeface="Calibri"/>
                <a:ea typeface="Calibri"/>
                <a:cs typeface="Calibri"/>
                <a:sym typeface="Calibri"/>
              </a:rPr>
              <a:t>English</a:t>
            </a:r>
            <a:r>
              <a:rPr lang="en-US" sz="3200" b="1">
                <a:solidFill>
                  <a:schemeClr val="dk1"/>
                </a:solidFill>
                <a:latin typeface="Calibri"/>
                <a:ea typeface="Calibri"/>
                <a:cs typeface="Calibri"/>
                <a:sym typeface="Calibri"/>
              </a:rPr>
              <a:t> and </a:t>
            </a:r>
            <a:r>
              <a:rPr lang="en-US" sz="3200" b="1">
                <a:solidFill>
                  <a:srgbClr val="4A86E8"/>
                </a:solidFill>
                <a:latin typeface="Calibri"/>
                <a:ea typeface="Calibri"/>
                <a:cs typeface="Calibri"/>
                <a:sym typeface="Calibri"/>
              </a:rPr>
              <a:t>Spanish</a:t>
            </a:r>
            <a:endParaRPr sz="3200" b="1">
              <a:solidFill>
                <a:srgbClr val="4A86E8"/>
              </a:solidFill>
              <a:latin typeface="Calibri"/>
              <a:ea typeface="Calibri"/>
              <a:cs typeface="Calibri"/>
              <a:sym typeface="Calibri"/>
            </a:endParaRPr>
          </a:p>
          <a:p>
            <a:pPr marL="0" lvl="0" indent="0" algn="r" rtl="0">
              <a:spcBef>
                <a:spcPts val="0"/>
              </a:spcBef>
              <a:spcAft>
                <a:spcPts val="0"/>
              </a:spcAft>
              <a:buNone/>
            </a:pPr>
            <a:endParaRPr sz="3200" b="1">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815c313657_0_150"/>
          <p:cNvSpPr txBox="1">
            <a:spLocks noGrp="1"/>
          </p:cNvSpPr>
          <p:nvPr>
            <p:ph type="title"/>
          </p:nvPr>
        </p:nvSpPr>
        <p:spPr>
          <a:xfrm>
            <a:off x="446850" y="769825"/>
            <a:ext cx="7704600" cy="11454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2200"/>
              <a:buFont typeface="Arial"/>
              <a:buNone/>
            </a:pPr>
            <a:r>
              <a:rPr lang="en-US" sz="6000" b="1">
                <a:latin typeface="Calibri"/>
                <a:ea typeface="Calibri"/>
                <a:cs typeface="Calibri"/>
                <a:sym typeface="Calibri"/>
              </a:rPr>
              <a:t>Word Frequency </a:t>
            </a:r>
            <a:endParaRPr sz="6000" b="1">
              <a:latin typeface="Calibri"/>
              <a:ea typeface="Calibri"/>
              <a:cs typeface="Calibri"/>
              <a:sym typeface="Calibri"/>
            </a:endParaRPr>
          </a:p>
          <a:p>
            <a:pPr marL="0" lvl="0" indent="0" algn="l" rtl="0">
              <a:spcBef>
                <a:spcPts val="0"/>
              </a:spcBef>
              <a:spcAft>
                <a:spcPts val="0"/>
              </a:spcAft>
              <a:buNone/>
            </a:pPr>
            <a:endParaRPr sz="6000">
              <a:latin typeface="Calibri"/>
              <a:ea typeface="Calibri"/>
              <a:cs typeface="Calibri"/>
              <a:sym typeface="Calibri"/>
            </a:endParaRPr>
          </a:p>
        </p:txBody>
      </p:sp>
      <p:sp>
        <p:nvSpPr>
          <p:cNvPr id="252" name="Google Shape;252;g815c313657_0_150"/>
          <p:cNvSpPr txBox="1"/>
          <p:nvPr/>
        </p:nvSpPr>
        <p:spPr>
          <a:xfrm>
            <a:off x="8151450" y="8715700"/>
            <a:ext cx="9558600" cy="14574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chemeClr val="dk1"/>
              </a:buClr>
              <a:buSzPts val="2200"/>
              <a:buFont typeface="Arial"/>
              <a:buNone/>
            </a:pPr>
            <a:r>
              <a:rPr lang="en-US" sz="3200">
                <a:solidFill>
                  <a:schemeClr val="dk1"/>
                </a:solidFill>
                <a:latin typeface="Calibri"/>
                <a:ea typeface="Calibri"/>
                <a:cs typeface="Calibri"/>
                <a:sym typeface="Calibri"/>
              </a:rPr>
              <a:t>The “</a:t>
            </a:r>
            <a:r>
              <a:rPr lang="en-US" sz="3200" b="1">
                <a:solidFill>
                  <a:schemeClr val="dk1"/>
                </a:solidFill>
                <a:latin typeface="Calibri"/>
                <a:ea typeface="Calibri"/>
                <a:cs typeface="Calibri"/>
                <a:sym typeface="Calibri"/>
              </a:rPr>
              <a:t>nbafinals</a:t>
            </a:r>
            <a:r>
              <a:rPr lang="en-US" sz="3200">
                <a:solidFill>
                  <a:schemeClr val="dk1"/>
                </a:solidFill>
                <a:latin typeface="Calibri"/>
                <a:ea typeface="Calibri"/>
                <a:cs typeface="Calibri"/>
                <a:sym typeface="Calibri"/>
              </a:rPr>
              <a:t>” is the most frequently used word followed by the winner of the game, “</a:t>
            </a:r>
            <a:r>
              <a:rPr lang="en-US" sz="3200" b="1">
                <a:solidFill>
                  <a:schemeClr val="dk1"/>
                </a:solidFill>
                <a:latin typeface="Calibri"/>
                <a:ea typeface="Calibri"/>
                <a:cs typeface="Calibri"/>
                <a:sym typeface="Calibri"/>
              </a:rPr>
              <a:t>LeBron James</a:t>
            </a:r>
            <a:r>
              <a:rPr lang="en-US" sz="3200">
                <a:solidFill>
                  <a:schemeClr val="dk1"/>
                </a:solidFill>
                <a:latin typeface="Calibri"/>
                <a:ea typeface="Calibri"/>
                <a:cs typeface="Calibri"/>
                <a:sym typeface="Calibri"/>
              </a:rPr>
              <a:t>”.</a:t>
            </a:r>
            <a:endParaRPr sz="3200">
              <a:latin typeface="Calibri"/>
              <a:ea typeface="Calibri"/>
              <a:cs typeface="Calibri"/>
              <a:sym typeface="Calibri"/>
            </a:endParaRPr>
          </a:p>
        </p:txBody>
      </p:sp>
      <p:pic>
        <p:nvPicPr>
          <p:cNvPr id="253" name="Google Shape;253;g815c313657_0_150"/>
          <p:cNvPicPr preferRelativeResize="0"/>
          <p:nvPr/>
        </p:nvPicPr>
        <p:blipFill>
          <a:blip r:embed="rId3">
            <a:alphaModFix/>
          </a:blip>
          <a:stretch>
            <a:fillRect/>
          </a:stretch>
        </p:blipFill>
        <p:spPr>
          <a:xfrm>
            <a:off x="211700" y="1690625"/>
            <a:ext cx="7840350" cy="8326849"/>
          </a:xfrm>
          <a:prstGeom prst="rect">
            <a:avLst/>
          </a:prstGeom>
          <a:noFill/>
          <a:ln>
            <a:noFill/>
          </a:ln>
        </p:spPr>
      </p:pic>
      <p:pic>
        <p:nvPicPr>
          <p:cNvPr id="254" name="Google Shape;254;g815c313657_0_150"/>
          <p:cNvPicPr preferRelativeResize="0"/>
          <p:nvPr/>
        </p:nvPicPr>
        <p:blipFill>
          <a:blip r:embed="rId4">
            <a:alphaModFix/>
          </a:blip>
          <a:stretch>
            <a:fillRect/>
          </a:stretch>
        </p:blipFill>
        <p:spPr>
          <a:xfrm>
            <a:off x="8151450" y="1145400"/>
            <a:ext cx="9717787" cy="76667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815c313657_0_360"/>
          <p:cNvSpPr/>
          <p:nvPr/>
        </p:nvSpPr>
        <p:spPr>
          <a:xfrm>
            <a:off x="-1066800" y="897366"/>
            <a:ext cx="11647476" cy="8658734"/>
          </a:xfrm>
          <a:custGeom>
            <a:avLst/>
            <a:gdLst/>
            <a:ahLst/>
            <a:cxnLst/>
            <a:rect l="l" t="t" r="r" b="b"/>
            <a:pathLst>
              <a:path w="2132261" h="1585123" extrusionOk="0">
                <a:moveTo>
                  <a:pt x="0" y="0"/>
                </a:moveTo>
                <a:lnTo>
                  <a:pt x="0" y="1585123"/>
                </a:lnTo>
                <a:lnTo>
                  <a:pt x="2132261" y="1585123"/>
                </a:lnTo>
                <a:lnTo>
                  <a:pt x="2132261" y="0"/>
                </a:lnTo>
                <a:lnTo>
                  <a:pt x="0" y="0"/>
                </a:lnTo>
                <a:close/>
                <a:moveTo>
                  <a:pt x="2071301" y="1524162"/>
                </a:moveTo>
                <a:lnTo>
                  <a:pt x="59690" y="1524162"/>
                </a:lnTo>
                <a:lnTo>
                  <a:pt x="59690" y="59690"/>
                </a:lnTo>
                <a:lnTo>
                  <a:pt x="2071301" y="59690"/>
                </a:lnTo>
                <a:lnTo>
                  <a:pt x="2071301" y="1524163"/>
                </a:lnTo>
                <a:close/>
              </a:path>
            </a:pathLst>
          </a:custGeom>
          <a:solidFill>
            <a:srgbClr val="37C9EF"/>
          </a:solidFill>
          <a:ln>
            <a:noFill/>
          </a:ln>
        </p:spPr>
      </p:sp>
      <p:pic>
        <p:nvPicPr>
          <p:cNvPr id="260" name="Google Shape;260;g815c313657_0_360"/>
          <p:cNvPicPr preferRelativeResize="0"/>
          <p:nvPr/>
        </p:nvPicPr>
        <p:blipFill rotWithShape="1">
          <a:blip r:embed="rId3">
            <a:alphaModFix/>
          </a:blip>
          <a:srcRect t="1672" b="1672"/>
          <a:stretch/>
        </p:blipFill>
        <p:spPr>
          <a:xfrm>
            <a:off x="0" y="1551980"/>
            <a:ext cx="10046926" cy="7427374"/>
          </a:xfrm>
          <a:prstGeom prst="rect">
            <a:avLst/>
          </a:prstGeom>
          <a:noFill/>
          <a:ln>
            <a:noFill/>
          </a:ln>
        </p:spPr>
      </p:pic>
      <p:grpSp>
        <p:nvGrpSpPr>
          <p:cNvPr id="261" name="Google Shape;261;g815c313657_0_360"/>
          <p:cNvGrpSpPr/>
          <p:nvPr/>
        </p:nvGrpSpPr>
        <p:grpSpPr>
          <a:xfrm>
            <a:off x="10752000" y="2256829"/>
            <a:ext cx="7535930" cy="6862249"/>
            <a:chOff x="-6" y="-57150"/>
            <a:chExt cx="10047906" cy="9149665"/>
          </a:xfrm>
        </p:grpSpPr>
        <p:sp>
          <p:nvSpPr>
            <p:cNvPr id="262" name="Google Shape;262;g815c313657_0_360"/>
            <p:cNvSpPr txBox="1"/>
            <p:nvPr/>
          </p:nvSpPr>
          <p:spPr>
            <a:xfrm>
              <a:off x="0" y="-57150"/>
              <a:ext cx="10047900" cy="12762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6000" b="1" i="0" u="none" strike="noStrike" cap="none">
                  <a:solidFill>
                    <a:srgbClr val="37C9EF"/>
                  </a:solidFill>
                  <a:latin typeface="Open Sans"/>
                  <a:ea typeface="Open Sans"/>
                  <a:cs typeface="Open Sans"/>
                  <a:sym typeface="Open Sans"/>
                </a:rPr>
                <a:t>User Attributes</a:t>
              </a:r>
              <a:endParaRPr/>
            </a:p>
          </p:txBody>
        </p:sp>
        <p:sp>
          <p:nvSpPr>
            <p:cNvPr id="263" name="Google Shape;263;g815c313657_0_360"/>
            <p:cNvSpPr txBox="1"/>
            <p:nvPr/>
          </p:nvSpPr>
          <p:spPr>
            <a:xfrm>
              <a:off x="-6" y="1504615"/>
              <a:ext cx="10047900" cy="75879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US" sz="2500" b="1" i="0" u="none" strike="noStrike" cap="none">
                  <a:solidFill>
                    <a:srgbClr val="49403C"/>
                  </a:solidFill>
                  <a:latin typeface="Arimo"/>
                  <a:ea typeface="Arimo"/>
                  <a:cs typeface="Arimo"/>
                  <a:sym typeface="Arimo"/>
                </a:rPr>
                <a:t>F</a:t>
              </a:r>
              <a:r>
                <a:rPr lang="en-US" sz="2500" b="1" i="0" u="none" strike="noStrike" cap="none">
                  <a:solidFill>
                    <a:srgbClr val="49403C"/>
                  </a:solidFill>
                  <a:latin typeface="Open Sans"/>
                  <a:ea typeface="Open Sans"/>
                  <a:cs typeface="Open Sans"/>
                  <a:sym typeface="Open Sans"/>
                </a:rPr>
                <a:t>riends_count:</a:t>
              </a:r>
              <a:endParaRPr/>
            </a:p>
            <a:p>
              <a:pPr marL="0" marR="0" lvl="0" indent="0" algn="l" rtl="0">
                <a:lnSpc>
                  <a:spcPct val="150000"/>
                </a:lnSpc>
                <a:spcBef>
                  <a:spcPts val="0"/>
                </a:spcBef>
                <a:spcAft>
                  <a:spcPts val="0"/>
                </a:spcAft>
                <a:buNone/>
              </a:pPr>
              <a:r>
                <a:rPr lang="en-US" sz="2500" b="0" i="0" u="none" strike="noStrike" cap="none">
                  <a:solidFill>
                    <a:srgbClr val="49403C"/>
                  </a:solidFill>
                  <a:latin typeface="Open Sans"/>
                  <a:ea typeface="Open Sans"/>
                  <a:cs typeface="Open Sans"/>
                  <a:sym typeface="Open Sans"/>
                </a:rPr>
                <a:t> The number of users this account is following</a:t>
              </a:r>
              <a:endParaRPr/>
            </a:p>
            <a:p>
              <a:pPr marL="0" marR="0" lvl="0" indent="0" algn="l" rtl="0">
                <a:lnSpc>
                  <a:spcPct val="149960"/>
                </a:lnSpc>
                <a:spcBef>
                  <a:spcPts val="0"/>
                </a:spcBef>
                <a:spcAft>
                  <a:spcPts val="0"/>
                </a:spcAft>
                <a:buNone/>
              </a:pPr>
              <a:r>
                <a:rPr lang="en-US" sz="2500" b="1" i="0" u="none" strike="noStrike" cap="none">
                  <a:solidFill>
                    <a:srgbClr val="49403C"/>
                  </a:solidFill>
                  <a:latin typeface="Open Sans"/>
                  <a:ea typeface="Open Sans"/>
                  <a:cs typeface="Open Sans"/>
                  <a:sym typeface="Open Sans"/>
                </a:rPr>
                <a:t>Followers_count:</a:t>
              </a:r>
              <a:endParaRPr/>
            </a:p>
            <a:p>
              <a:pPr marL="0" marR="0" lvl="0" indent="0" algn="l" rtl="0">
                <a:lnSpc>
                  <a:spcPct val="150000"/>
                </a:lnSpc>
                <a:spcBef>
                  <a:spcPts val="0"/>
                </a:spcBef>
                <a:spcAft>
                  <a:spcPts val="0"/>
                </a:spcAft>
                <a:buNone/>
              </a:pPr>
              <a:r>
                <a:rPr lang="en-US" sz="2500" b="0" i="0" u="none" strike="noStrike" cap="none">
                  <a:solidFill>
                    <a:srgbClr val="49403C"/>
                  </a:solidFill>
                  <a:latin typeface="Open Sans"/>
                  <a:ea typeface="Open Sans"/>
                  <a:cs typeface="Open Sans"/>
                  <a:sym typeface="Open Sans"/>
                </a:rPr>
                <a:t>The number of followers this user currently has</a:t>
              </a:r>
              <a:endParaRPr/>
            </a:p>
            <a:p>
              <a:pPr marL="0" marR="0" lvl="0" indent="0" algn="l" rtl="0">
                <a:lnSpc>
                  <a:spcPct val="149960"/>
                </a:lnSpc>
                <a:spcBef>
                  <a:spcPts val="0"/>
                </a:spcBef>
                <a:spcAft>
                  <a:spcPts val="0"/>
                </a:spcAft>
                <a:buNone/>
              </a:pPr>
              <a:r>
                <a:rPr lang="en-US" sz="2500" b="1" i="0" u="none" strike="noStrike" cap="none">
                  <a:solidFill>
                    <a:srgbClr val="49403C"/>
                  </a:solidFill>
                  <a:latin typeface="Open Sans"/>
                  <a:ea typeface="Open Sans"/>
                  <a:cs typeface="Open Sans"/>
                  <a:sym typeface="Open Sans"/>
                </a:rPr>
                <a:t>Favourites_count:  </a:t>
              </a:r>
              <a:endParaRPr/>
            </a:p>
            <a:p>
              <a:pPr marL="0" marR="0" lvl="0" indent="0" algn="l" rtl="0">
                <a:lnSpc>
                  <a:spcPct val="150000"/>
                </a:lnSpc>
                <a:spcBef>
                  <a:spcPts val="0"/>
                </a:spcBef>
                <a:spcAft>
                  <a:spcPts val="0"/>
                </a:spcAft>
                <a:buNone/>
              </a:pPr>
              <a:r>
                <a:rPr lang="en-US" sz="2500" b="0" i="0" u="none" strike="noStrike" cap="none">
                  <a:solidFill>
                    <a:srgbClr val="49403C"/>
                  </a:solidFill>
                  <a:latin typeface="Open Sans"/>
                  <a:ea typeface="Open Sans"/>
                  <a:cs typeface="Open Sans"/>
                  <a:sym typeface="Open Sans"/>
                </a:rPr>
                <a:t>The number of Tweets this user has liked in the account’s lifetime</a:t>
              </a:r>
              <a:endParaRPr/>
            </a:p>
            <a:p>
              <a:pPr marL="0" marR="0" lvl="0" indent="0" algn="l" rtl="0">
                <a:lnSpc>
                  <a:spcPct val="149960"/>
                </a:lnSpc>
                <a:spcBef>
                  <a:spcPts val="0"/>
                </a:spcBef>
                <a:spcAft>
                  <a:spcPts val="0"/>
                </a:spcAft>
                <a:buNone/>
              </a:pPr>
              <a:r>
                <a:rPr lang="en-US" sz="2500" b="1" i="0" u="none" strike="noStrike" cap="none">
                  <a:solidFill>
                    <a:srgbClr val="49403C"/>
                  </a:solidFill>
                  <a:latin typeface="Open Sans"/>
                  <a:ea typeface="Open Sans"/>
                  <a:cs typeface="Open Sans"/>
                  <a:sym typeface="Open Sans"/>
                </a:rPr>
                <a:t>Statuses_count: </a:t>
              </a:r>
              <a:endParaRPr/>
            </a:p>
            <a:p>
              <a:pPr marL="0" marR="0" lvl="0" indent="0" algn="l" rtl="0">
                <a:lnSpc>
                  <a:spcPct val="150000"/>
                </a:lnSpc>
                <a:spcBef>
                  <a:spcPts val="0"/>
                </a:spcBef>
                <a:spcAft>
                  <a:spcPts val="0"/>
                </a:spcAft>
                <a:buNone/>
              </a:pPr>
              <a:r>
                <a:rPr lang="en-US" sz="2500" b="0" i="0" u="none" strike="noStrike" cap="none">
                  <a:solidFill>
                    <a:srgbClr val="49403C"/>
                  </a:solidFill>
                  <a:latin typeface="Open Sans"/>
                  <a:ea typeface="Open Sans"/>
                  <a:cs typeface="Open Sans"/>
                  <a:sym typeface="Open Sans"/>
                </a:rPr>
                <a:t>The number of Tweets (including retweets) issued by the user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g815c313657_0_161"/>
          <p:cNvPicPr preferRelativeResize="0"/>
          <p:nvPr/>
        </p:nvPicPr>
        <p:blipFill>
          <a:blip r:embed="rId3">
            <a:alphaModFix/>
          </a:blip>
          <a:stretch>
            <a:fillRect/>
          </a:stretch>
        </p:blipFill>
        <p:spPr>
          <a:xfrm>
            <a:off x="8290025" y="1574500"/>
            <a:ext cx="9633599" cy="7562950"/>
          </a:xfrm>
          <a:prstGeom prst="rect">
            <a:avLst/>
          </a:prstGeom>
          <a:noFill/>
          <a:ln>
            <a:noFill/>
          </a:ln>
        </p:spPr>
      </p:pic>
      <p:sp>
        <p:nvSpPr>
          <p:cNvPr id="269" name="Google Shape;269;g815c313657_0_161"/>
          <p:cNvSpPr txBox="1">
            <a:spLocks noGrp="1"/>
          </p:cNvSpPr>
          <p:nvPr>
            <p:ph type="title"/>
          </p:nvPr>
        </p:nvSpPr>
        <p:spPr>
          <a:xfrm>
            <a:off x="533550" y="508225"/>
            <a:ext cx="17041200" cy="11454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4800"/>
              </a:spcAft>
              <a:buClr>
                <a:schemeClr val="dk1"/>
              </a:buClr>
              <a:buSzPts val="2200"/>
              <a:buFont typeface="Arial"/>
              <a:buNone/>
            </a:pPr>
            <a:r>
              <a:rPr lang="en-US" sz="5000" b="1">
                <a:highlight>
                  <a:srgbClr val="FFFFFF"/>
                </a:highlight>
                <a:latin typeface="Open Sans"/>
                <a:ea typeface="Open Sans"/>
                <a:cs typeface="Open Sans"/>
                <a:sym typeface="Open Sans"/>
              </a:rPr>
              <a:t>Correlation Between User Attributes</a:t>
            </a:r>
            <a:endParaRPr sz="5000" b="1">
              <a:latin typeface="Open Sans"/>
              <a:ea typeface="Open Sans"/>
              <a:cs typeface="Open Sans"/>
              <a:sym typeface="Open Sans"/>
            </a:endParaRPr>
          </a:p>
        </p:txBody>
      </p:sp>
      <p:sp>
        <p:nvSpPr>
          <p:cNvPr id="270" name="Google Shape;270;g815c313657_0_161"/>
          <p:cNvSpPr txBox="1"/>
          <p:nvPr/>
        </p:nvSpPr>
        <p:spPr>
          <a:xfrm>
            <a:off x="336100" y="8763000"/>
            <a:ext cx="12736200" cy="15240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chemeClr val="dk1"/>
              </a:buClr>
              <a:buSzPts val="2200"/>
              <a:buFont typeface="Arial"/>
              <a:buNone/>
            </a:pPr>
            <a:r>
              <a:rPr lang="en-US" sz="3200">
                <a:solidFill>
                  <a:schemeClr val="dk1"/>
                </a:solidFill>
                <a:highlight>
                  <a:srgbClr val="FFFFFF"/>
                </a:highlight>
                <a:latin typeface="Calibri"/>
                <a:ea typeface="Calibri"/>
                <a:cs typeface="Calibri"/>
                <a:sym typeface="Calibri"/>
              </a:rPr>
              <a:t>Correlation coefficient for each of user attribute is less than 0.5.  Therefore,  there seem to be no association between user attributes. </a:t>
            </a:r>
            <a:endParaRPr sz="3200">
              <a:solidFill>
                <a:schemeClr val="dk1"/>
              </a:solidFill>
              <a:highlight>
                <a:srgbClr val="FFFFFF"/>
              </a:highlight>
              <a:latin typeface="Calibri"/>
              <a:ea typeface="Calibri"/>
              <a:cs typeface="Calibri"/>
              <a:sym typeface="Calibri"/>
            </a:endParaRPr>
          </a:p>
          <a:p>
            <a:pPr marL="0" lvl="0" indent="0" algn="l" rtl="0">
              <a:spcBef>
                <a:spcPts val="4800"/>
              </a:spcBef>
              <a:spcAft>
                <a:spcPts val="0"/>
              </a:spcAft>
              <a:buNone/>
            </a:pPr>
            <a:endParaRPr sz="2800"/>
          </a:p>
        </p:txBody>
      </p:sp>
      <p:pic>
        <p:nvPicPr>
          <p:cNvPr id="271" name="Google Shape;271;g815c313657_0_161"/>
          <p:cNvPicPr preferRelativeResize="0"/>
          <p:nvPr/>
        </p:nvPicPr>
        <p:blipFill>
          <a:blip r:embed="rId4">
            <a:alphaModFix/>
          </a:blip>
          <a:stretch>
            <a:fillRect/>
          </a:stretch>
        </p:blipFill>
        <p:spPr>
          <a:xfrm>
            <a:off x="165450" y="1989750"/>
            <a:ext cx="8576951" cy="6732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819fe41264_0_0"/>
          <p:cNvSpPr/>
          <p:nvPr/>
        </p:nvSpPr>
        <p:spPr>
          <a:xfrm rot="-5400000">
            <a:off x="6018652" y="-10928103"/>
            <a:ext cx="5377500" cy="19161000"/>
          </a:xfrm>
          <a:prstGeom prst="rect">
            <a:avLst/>
          </a:prstGeom>
          <a:solidFill>
            <a:srgbClr val="2E41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g819fe41264_0_0"/>
          <p:cNvSpPr txBox="1"/>
          <p:nvPr/>
        </p:nvSpPr>
        <p:spPr>
          <a:xfrm>
            <a:off x="226176" y="282882"/>
            <a:ext cx="17033100" cy="6951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4000" b="1" i="0" u="none" strike="noStrike" cap="none">
                <a:solidFill>
                  <a:srgbClr val="FFFFFF"/>
                </a:solidFill>
                <a:latin typeface="Open Sans ExtraBold"/>
                <a:ea typeface="Open Sans ExtraBold"/>
                <a:cs typeface="Open Sans ExtraBold"/>
                <a:sym typeface="Open Sans ExtraBold"/>
              </a:rPr>
              <a:t>Additional Analysis After The </a:t>
            </a:r>
            <a:r>
              <a:rPr lang="en-US" sz="4000" b="1">
                <a:solidFill>
                  <a:srgbClr val="FFFFFF"/>
                </a:solidFill>
                <a:latin typeface="Open Sans ExtraBold"/>
                <a:ea typeface="Open Sans ExtraBold"/>
                <a:cs typeface="Open Sans ExtraBold"/>
                <a:sym typeface="Open Sans ExtraBold"/>
              </a:rPr>
              <a:t>Class </a:t>
            </a:r>
            <a:r>
              <a:rPr lang="en-US" sz="4000" b="1" i="0" u="none" strike="noStrike" cap="none">
                <a:solidFill>
                  <a:srgbClr val="FFFFFF"/>
                </a:solidFill>
                <a:latin typeface="Open Sans ExtraBold"/>
                <a:ea typeface="Open Sans ExtraBold"/>
                <a:cs typeface="Open Sans ExtraBold"/>
                <a:sym typeface="Open Sans ExtraBold"/>
              </a:rPr>
              <a:t>Presentation</a:t>
            </a:r>
            <a:endParaRPr/>
          </a:p>
        </p:txBody>
      </p:sp>
      <p:sp>
        <p:nvSpPr>
          <p:cNvPr id="278" name="Google Shape;278;g819fe41264_0_0"/>
          <p:cNvSpPr txBox="1"/>
          <p:nvPr/>
        </p:nvSpPr>
        <p:spPr>
          <a:xfrm>
            <a:off x="11466083" y="1934161"/>
            <a:ext cx="6822000" cy="6620400"/>
          </a:xfrm>
          <a:prstGeom prst="rect">
            <a:avLst/>
          </a:prstGeom>
          <a:noFill/>
          <a:ln>
            <a:noFill/>
          </a:ln>
        </p:spPr>
        <p:txBody>
          <a:bodyPr spcFirstLastPara="1" wrap="square" lIns="0" tIns="0" rIns="0" bIns="0" anchor="t" anchorCtr="0">
            <a:noAutofit/>
          </a:bodyPr>
          <a:lstStyle/>
          <a:p>
            <a:pPr marL="0" marR="0" lvl="0" indent="0" algn="l" rtl="0">
              <a:lnSpc>
                <a:spcPct val="139965"/>
              </a:lnSpc>
              <a:spcBef>
                <a:spcPts val="0"/>
              </a:spcBef>
              <a:spcAft>
                <a:spcPts val="0"/>
              </a:spcAft>
              <a:buNone/>
            </a:pPr>
            <a:r>
              <a:rPr lang="en-US" sz="2900" b="0" i="0" u="none" strike="noStrike" cap="none" dirty="0">
                <a:solidFill>
                  <a:srgbClr val="000000"/>
                </a:solidFill>
                <a:latin typeface="Open Sans"/>
                <a:ea typeface="Open Sans"/>
                <a:cs typeface="Open Sans"/>
                <a:sym typeface="Open Sans"/>
              </a:rPr>
              <a:t>As per the feedback, we wanted to understand how the scores of the teams varied throughout the game.</a:t>
            </a:r>
            <a:endParaRPr dirty="0"/>
          </a:p>
          <a:p>
            <a:pPr marL="0" marR="0" lvl="0" indent="0" algn="l" rtl="0">
              <a:lnSpc>
                <a:spcPct val="139965"/>
              </a:lnSpc>
              <a:spcBef>
                <a:spcPts val="0"/>
              </a:spcBef>
              <a:spcAft>
                <a:spcPts val="0"/>
              </a:spcAft>
              <a:buNone/>
            </a:pPr>
            <a:endParaRPr sz="2900" b="0" i="0" u="none" strike="noStrike" cap="none" dirty="0">
              <a:solidFill>
                <a:srgbClr val="000000"/>
              </a:solidFill>
              <a:latin typeface="Open Sans"/>
              <a:ea typeface="Open Sans"/>
              <a:cs typeface="Open Sans"/>
              <a:sym typeface="Open Sans"/>
            </a:endParaRPr>
          </a:p>
          <a:p>
            <a:pPr marL="0" marR="0" lvl="0" indent="0" algn="l" rtl="0">
              <a:lnSpc>
                <a:spcPct val="139965"/>
              </a:lnSpc>
              <a:spcBef>
                <a:spcPts val="0"/>
              </a:spcBef>
              <a:spcAft>
                <a:spcPts val="0"/>
              </a:spcAft>
              <a:buNone/>
            </a:pPr>
            <a:r>
              <a:rPr lang="en-US" sz="2900" b="0" i="0" u="none" strike="noStrike" cap="none" dirty="0">
                <a:solidFill>
                  <a:srgbClr val="000000"/>
                </a:solidFill>
                <a:latin typeface="Open Sans"/>
                <a:ea typeface="Open Sans"/>
                <a:cs typeface="Open Sans"/>
                <a:sym typeface="Open Sans"/>
              </a:rPr>
              <a:t>We did </a:t>
            </a:r>
            <a:r>
              <a:rPr lang="en-US" sz="2900" b="0" i="0" u="none" strike="noStrike" cap="none" dirty="0" err="1">
                <a:solidFill>
                  <a:srgbClr val="000000"/>
                </a:solidFill>
                <a:latin typeface="Open Sans"/>
                <a:ea typeface="Open Sans"/>
                <a:cs typeface="Open Sans"/>
                <a:sym typeface="Open Sans"/>
              </a:rPr>
              <a:t>Webscraping</a:t>
            </a:r>
            <a:r>
              <a:rPr lang="en-US" sz="2900" b="0" i="0" u="none" strike="noStrike" cap="none" dirty="0">
                <a:solidFill>
                  <a:srgbClr val="000000"/>
                </a:solidFill>
                <a:latin typeface="Open Sans"/>
                <a:ea typeface="Open Sans"/>
                <a:cs typeface="Open Sans"/>
                <a:sym typeface="Open Sans"/>
              </a:rPr>
              <a:t> on the official ESPN website to get the minute by minute score data. </a:t>
            </a:r>
            <a:endParaRPr dirty="0"/>
          </a:p>
          <a:p>
            <a:pPr marL="0" marR="0" lvl="0" indent="0" algn="l" rtl="0">
              <a:lnSpc>
                <a:spcPct val="139965"/>
              </a:lnSpc>
              <a:spcBef>
                <a:spcPts val="0"/>
              </a:spcBef>
              <a:spcAft>
                <a:spcPts val="0"/>
              </a:spcAft>
              <a:buNone/>
            </a:pPr>
            <a:endParaRPr sz="2900" b="0" i="0" u="none" strike="noStrike" cap="none" dirty="0">
              <a:solidFill>
                <a:srgbClr val="000000"/>
              </a:solidFill>
              <a:latin typeface="Open Sans"/>
              <a:ea typeface="Open Sans"/>
              <a:cs typeface="Open Sans"/>
              <a:sym typeface="Open Sans"/>
            </a:endParaRPr>
          </a:p>
          <a:p>
            <a:pPr marL="0" marR="0" lvl="0" indent="0" algn="l" rtl="0">
              <a:lnSpc>
                <a:spcPct val="139965"/>
              </a:lnSpc>
              <a:spcBef>
                <a:spcPts val="0"/>
              </a:spcBef>
              <a:spcAft>
                <a:spcPts val="0"/>
              </a:spcAft>
              <a:buNone/>
            </a:pPr>
            <a:r>
              <a:rPr lang="en-US" sz="2900" b="0" i="0" u="none" strike="noStrike" cap="none" dirty="0">
                <a:solidFill>
                  <a:srgbClr val="000000"/>
                </a:solidFill>
                <a:latin typeface="Open Sans"/>
                <a:ea typeface="Open Sans"/>
                <a:cs typeface="Open Sans"/>
                <a:sym typeface="Open Sans"/>
              </a:rPr>
              <a:t>This analysis will help us understand whether we can link the trend in the game score to the trend in the number of tweets made during the game.</a:t>
            </a:r>
            <a:endParaRPr dirty="0"/>
          </a:p>
        </p:txBody>
      </p:sp>
      <p:pic>
        <p:nvPicPr>
          <p:cNvPr id="279" name="Google Shape;279;g819fe41264_0_0"/>
          <p:cNvPicPr preferRelativeResize="0"/>
          <p:nvPr/>
        </p:nvPicPr>
        <p:blipFill rotWithShape="1">
          <a:blip r:embed="rId3">
            <a:alphaModFix/>
          </a:blip>
          <a:srcRect/>
          <a:stretch/>
        </p:blipFill>
        <p:spPr>
          <a:xfrm rot="5400000">
            <a:off x="10679605" y="2003981"/>
            <a:ext cx="536218" cy="510878"/>
          </a:xfrm>
          <a:prstGeom prst="rect">
            <a:avLst/>
          </a:prstGeom>
          <a:noFill/>
          <a:ln>
            <a:noFill/>
          </a:ln>
        </p:spPr>
      </p:pic>
      <p:pic>
        <p:nvPicPr>
          <p:cNvPr id="280" name="Google Shape;280;g819fe41264_0_0"/>
          <p:cNvPicPr preferRelativeResize="0"/>
          <p:nvPr/>
        </p:nvPicPr>
        <p:blipFill rotWithShape="1">
          <a:blip r:embed="rId3">
            <a:alphaModFix/>
          </a:blip>
          <a:srcRect/>
          <a:stretch/>
        </p:blipFill>
        <p:spPr>
          <a:xfrm rot="5400000">
            <a:off x="10679605" y="4166454"/>
            <a:ext cx="536218" cy="510878"/>
          </a:xfrm>
          <a:prstGeom prst="rect">
            <a:avLst/>
          </a:prstGeom>
          <a:noFill/>
          <a:ln>
            <a:noFill/>
          </a:ln>
        </p:spPr>
      </p:pic>
      <p:pic>
        <p:nvPicPr>
          <p:cNvPr id="281" name="Google Shape;281;g819fe41264_0_0"/>
          <p:cNvPicPr preferRelativeResize="0"/>
          <p:nvPr/>
        </p:nvPicPr>
        <p:blipFill rotWithShape="1">
          <a:blip r:embed="rId3">
            <a:alphaModFix/>
          </a:blip>
          <a:srcRect/>
          <a:stretch/>
        </p:blipFill>
        <p:spPr>
          <a:xfrm rot="5400000">
            <a:off x="10679605" y="6171294"/>
            <a:ext cx="536218" cy="510878"/>
          </a:xfrm>
          <a:prstGeom prst="rect">
            <a:avLst/>
          </a:prstGeom>
          <a:noFill/>
          <a:ln>
            <a:noFill/>
          </a:ln>
        </p:spPr>
      </p:pic>
      <p:pic>
        <p:nvPicPr>
          <p:cNvPr id="282" name="Google Shape;282;g819fe41264_0_0"/>
          <p:cNvPicPr preferRelativeResize="0"/>
          <p:nvPr/>
        </p:nvPicPr>
        <p:blipFill>
          <a:blip r:embed="rId4">
            <a:alphaModFix/>
          </a:blip>
          <a:stretch>
            <a:fillRect/>
          </a:stretch>
        </p:blipFill>
        <p:spPr>
          <a:xfrm>
            <a:off x="226175" y="1991300"/>
            <a:ext cx="9898874" cy="66204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g819fe41264_0_10"/>
          <p:cNvPicPr preferRelativeResize="0"/>
          <p:nvPr/>
        </p:nvPicPr>
        <p:blipFill rotWithShape="1">
          <a:blip r:embed="rId3">
            <a:alphaModFix amt="18000"/>
          </a:blip>
          <a:srcRect/>
          <a:stretch/>
        </p:blipFill>
        <p:spPr>
          <a:xfrm>
            <a:off x="11778138" y="1157793"/>
            <a:ext cx="6509863" cy="8100506"/>
          </a:xfrm>
          <a:prstGeom prst="rect">
            <a:avLst/>
          </a:prstGeom>
          <a:noFill/>
          <a:ln>
            <a:noFill/>
          </a:ln>
        </p:spPr>
      </p:pic>
      <p:pic>
        <p:nvPicPr>
          <p:cNvPr id="288" name="Google Shape;288;g819fe41264_0_10"/>
          <p:cNvPicPr preferRelativeResize="0"/>
          <p:nvPr/>
        </p:nvPicPr>
        <p:blipFill rotWithShape="1">
          <a:blip r:embed="rId4">
            <a:alphaModFix/>
          </a:blip>
          <a:srcRect/>
          <a:stretch/>
        </p:blipFill>
        <p:spPr>
          <a:xfrm>
            <a:off x="-90382" y="-258375"/>
            <a:ext cx="2011187" cy="2011187"/>
          </a:xfrm>
          <a:prstGeom prst="rect">
            <a:avLst/>
          </a:prstGeom>
          <a:noFill/>
          <a:ln>
            <a:noFill/>
          </a:ln>
        </p:spPr>
      </p:pic>
      <p:sp>
        <p:nvSpPr>
          <p:cNvPr id="289" name="Google Shape;289;g819fe41264_0_10"/>
          <p:cNvSpPr txBox="1"/>
          <p:nvPr/>
        </p:nvSpPr>
        <p:spPr>
          <a:xfrm>
            <a:off x="1620448" y="256998"/>
            <a:ext cx="8472000" cy="8853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5200" b="1" i="0" u="none" strike="noStrike" cap="none">
                <a:solidFill>
                  <a:srgbClr val="000000"/>
                </a:solidFill>
                <a:latin typeface="Open Sans"/>
                <a:ea typeface="Open Sans"/>
                <a:cs typeface="Open Sans"/>
                <a:sym typeface="Open Sans"/>
              </a:rPr>
              <a:t>When Was a Score Made?</a:t>
            </a:r>
            <a:endParaRPr/>
          </a:p>
        </p:txBody>
      </p:sp>
      <p:sp>
        <p:nvSpPr>
          <p:cNvPr id="290" name="Google Shape;290;g819fe41264_0_10"/>
          <p:cNvSpPr txBox="1"/>
          <p:nvPr/>
        </p:nvSpPr>
        <p:spPr>
          <a:xfrm>
            <a:off x="459172" y="6917540"/>
            <a:ext cx="14844995" cy="1047600"/>
          </a:xfrm>
          <a:prstGeom prst="rect">
            <a:avLst/>
          </a:prstGeom>
          <a:noFill/>
          <a:ln>
            <a:noFill/>
          </a:ln>
        </p:spPr>
        <p:txBody>
          <a:bodyPr spcFirstLastPara="1" wrap="square" lIns="0" tIns="0" rIns="0" bIns="0" anchor="t" anchorCtr="0">
            <a:noAutofit/>
          </a:bodyPr>
          <a:lstStyle/>
          <a:p>
            <a:pPr marL="495300" marR="0" lvl="1" indent="-247650" algn="l" rtl="0">
              <a:lnSpc>
                <a:spcPct val="140000"/>
              </a:lnSpc>
              <a:spcBef>
                <a:spcPts val="0"/>
              </a:spcBef>
              <a:spcAft>
                <a:spcPts val="0"/>
              </a:spcAft>
              <a:buClr>
                <a:srgbClr val="000000"/>
              </a:buClr>
              <a:buSzPts val="3000"/>
              <a:buFont typeface="Arial"/>
              <a:buChar char="•"/>
            </a:pPr>
            <a:r>
              <a:rPr lang="en-US" sz="3000" b="0" i="0" u="none" strike="noStrike" cap="none" dirty="0">
                <a:solidFill>
                  <a:srgbClr val="000000"/>
                </a:solidFill>
                <a:latin typeface="Open Sans"/>
                <a:ea typeface="Open Sans"/>
                <a:cs typeface="Open Sans"/>
                <a:sym typeface="Open Sans"/>
              </a:rPr>
              <a:t>The bars showcase the exact time when a point was made, by either team</a:t>
            </a:r>
            <a:endParaRPr dirty="0"/>
          </a:p>
        </p:txBody>
      </p:sp>
      <p:sp>
        <p:nvSpPr>
          <p:cNvPr id="291" name="Google Shape;291;g819fe41264_0_10"/>
          <p:cNvSpPr txBox="1"/>
          <p:nvPr/>
        </p:nvSpPr>
        <p:spPr>
          <a:xfrm>
            <a:off x="459173" y="7667873"/>
            <a:ext cx="14178300" cy="2114700"/>
          </a:xfrm>
          <a:prstGeom prst="rect">
            <a:avLst/>
          </a:prstGeom>
          <a:noFill/>
          <a:ln>
            <a:noFill/>
          </a:ln>
        </p:spPr>
        <p:txBody>
          <a:bodyPr spcFirstLastPara="1" wrap="square" lIns="0" tIns="0" rIns="0" bIns="0" anchor="t" anchorCtr="0">
            <a:noAutofit/>
          </a:bodyPr>
          <a:lstStyle/>
          <a:p>
            <a:pPr marL="495300" marR="0" lvl="1" indent="-247650" algn="l" rtl="0">
              <a:lnSpc>
                <a:spcPct val="140000"/>
              </a:lnSpc>
              <a:spcBef>
                <a:spcPts val="0"/>
              </a:spcBef>
              <a:spcAft>
                <a:spcPts val="0"/>
              </a:spcAft>
              <a:buClr>
                <a:srgbClr val="000000"/>
              </a:buClr>
              <a:buSzPts val="3000"/>
              <a:buFont typeface="Arial"/>
              <a:buChar char="•"/>
            </a:pPr>
            <a:r>
              <a:rPr lang="en-US" sz="3000" b="0" i="0" u="none" strike="noStrike" cap="none">
                <a:solidFill>
                  <a:srgbClr val="000000"/>
                </a:solidFill>
                <a:latin typeface="Open Sans"/>
                <a:ea typeface="Open Sans"/>
                <a:cs typeface="Open Sans"/>
                <a:sym typeface="Open Sans"/>
              </a:rPr>
              <a:t>It can also be related  with the  graphs illustrating peaks in the number of tweets made during the game.</a:t>
            </a:r>
            <a:endParaRPr/>
          </a:p>
          <a:p>
            <a:pPr marL="495300" marR="0" lvl="1" indent="-247650" algn="l" rtl="0">
              <a:lnSpc>
                <a:spcPct val="140000"/>
              </a:lnSpc>
              <a:spcBef>
                <a:spcPts val="0"/>
              </a:spcBef>
              <a:spcAft>
                <a:spcPts val="0"/>
              </a:spcAft>
              <a:buClr>
                <a:srgbClr val="000000"/>
              </a:buClr>
              <a:buSzPts val="3000"/>
              <a:buFont typeface="Arial"/>
              <a:buChar char="•"/>
            </a:pPr>
            <a:r>
              <a:rPr lang="en-US" sz="3000" b="0" i="0" u="none" strike="noStrike" cap="none">
                <a:solidFill>
                  <a:srgbClr val="000000"/>
                </a:solidFill>
                <a:latin typeface="Open Sans"/>
                <a:ea typeface="Open Sans"/>
                <a:cs typeface="Open Sans"/>
                <a:sym typeface="Open Sans"/>
              </a:rPr>
              <a:t> The thickness of the bar is proportional to the number of points scored in a continuous manner. </a:t>
            </a:r>
            <a:endParaRPr/>
          </a:p>
        </p:txBody>
      </p:sp>
      <p:pic>
        <p:nvPicPr>
          <p:cNvPr id="292" name="Google Shape;292;g819fe41264_0_10"/>
          <p:cNvPicPr preferRelativeResize="0"/>
          <p:nvPr/>
        </p:nvPicPr>
        <p:blipFill>
          <a:blip r:embed="rId5">
            <a:alphaModFix/>
          </a:blip>
          <a:stretch>
            <a:fillRect/>
          </a:stretch>
        </p:blipFill>
        <p:spPr>
          <a:xfrm>
            <a:off x="459175" y="1523748"/>
            <a:ext cx="13700398" cy="5012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g815c313657_0_0"/>
          <p:cNvPicPr preferRelativeResize="0"/>
          <p:nvPr/>
        </p:nvPicPr>
        <p:blipFill>
          <a:blip r:embed="rId3">
            <a:alphaModFix/>
          </a:blip>
          <a:stretch>
            <a:fillRect/>
          </a:stretch>
        </p:blipFill>
        <p:spPr>
          <a:xfrm>
            <a:off x="0" y="0"/>
            <a:ext cx="18303900" cy="1028699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819fe41264_0_19"/>
          <p:cNvSpPr txBox="1"/>
          <p:nvPr/>
        </p:nvSpPr>
        <p:spPr>
          <a:xfrm>
            <a:off x="238001" y="167005"/>
            <a:ext cx="13870200" cy="8616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5000" b="1" i="0" u="none" strike="noStrike" cap="none">
                <a:solidFill>
                  <a:srgbClr val="000000"/>
                </a:solidFill>
                <a:latin typeface="Open Sans ExtraBold"/>
                <a:ea typeface="Open Sans ExtraBold"/>
                <a:cs typeface="Open Sans ExtraBold"/>
                <a:sym typeface="Open Sans ExtraBold"/>
              </a:rPr>
              <a:t>It Was Quite A Close Competition! </a:t>
            </a:r>
            <a:endParaRPr/>
          </a:p>
        </p:txBody>
      </p:sp>
      <p:sp>
        <p:nvSpPr>
          <p:cNvPr id="298" name="Google Shape;298;g819fe41264_0_19"/>
          <p:cNvSpPr txBox="1"/>
          <p:nvPr/>
        </p:nvSpPr>
        <p:spPr>
          <a:xfrm>
            <a:off x="238001" y="1172451"/>
            <a:ext cx="12751200" cy="481200"/>
          </a:xfrm>
          <a:prstGeom prst="rect">
            <a:avLst/>
          </a:prstGeom>
          <a:noFill/>
          <a:ln>
            <a:noFill/>
          </a:ln>
        </p:spPr>
        <p:txBody>
          <a:bodyPr spcFirstLastPara="1" wrap="square" lIns="0" tIns="0" rIns="0" bIns="0" anchor="t" anchorCtr="0">
            <a:noAutofit/>
          </a:bodyPr>
          <a:lstStyle/>
          <a:p>
            <a:pPr marL="0" marR="0" lvl="0" indent="0" algn="l" rtl="0">
              <a:lnSpc>
                <a:spcPct val="139964"/>
              </a:lnSpc>
              <a:spcBef>
                <a:spcPts val="0"/>
              </a:spcBef>
              <a:spcAft>
                <a:spcPts val="0"/>
              </a:spcAft>
              <a:buNone/>
            </a:pPr>
            <a:r>
              <a:rPr lang="en-US" sz="2800" b="0" i="0" u="none" strike="noStrike" cap="none">
                <a:solidFill>
                  <a:srgbClr val="000000"/>
                </a:solidFill>
                <a:latin typeface="Open Sans"/>
                <a:ea typeface="Open Sans"/>
                <a:cs typeface="Open Sans"/>
                <a:sym typeface="Open Sans"/>
              </a:rPr>
              <a:t>The graph showcases how the scores changed for each of the teams </a:t>
            </a:r>
            <a:endParaRPr/>
          </a:p>
        </p:txBody>
      </p:sp>
      <p:sp>
        <p:nvSpPr>
          <p:cNvPr id="299" name="Google Shape;299;g819fe41264_0_19"/>
          <p:cNvSpPr txBox="1"/>
          <p:nvPr/>
        </p:nvSpPr>
        <p:spPr>
          <a:xfrm>
            <a:off x="267450" y="7205550"/>
            <a:ext cx="17753100" cy="2924100"/>
          </a:xfrm>
          <a:prstGeom prst="rect">
            <a:avLst/>
          </a:prstGeom>
          <a:noFill/>
          <a:ln>
            <a:noFill/>
          </a:ln>
        </p:spPr>
        <p:txBody>
          <a:bodyPr spcFirstLastPara="1" wrap="square" lIns="0" tIns="0" rIns="0" bIns="0" anchor="t" anchorCtr="0">
            <a:noAutofit/>
          </a:bodyPr>
          <a:lstStyle/>
          <a:p>
            <a:pPr marL="457200" marR="0" lvl="0" indent="-381000" algn="l" rtl="0">
              <a:lnSpc>
                <a:spcPct val="115000"/>
              </a:lnSpc>
              <a:spcBef>
                <a:spcPts val="0"/>
              </a:spcBef>
              <a:spcAft>
                <a:spcPts val="0"/>
              </a:spcAft>
              <a:buClr>
                <a:srgbClr val="000000"/>
              </a:buClr>
              <a:buSzPts val="2400"/>
              <a:buFont typeface="Open Sans"/>
              <a:buChar char="●"/>
            </a:pPr>
            <a:r>
              <a:rPr lang="en-US" sz="2400" i="0" u="none" strike="noStrike" cap="none">
                <a:solidFill>
                  <a:srgbClr val="000000"/>
                </a:solidFill>
                <a:latin typeface="Open Sans"/>
                <a:ea typeface="Open Sans"/>
                <a:cs typeface="Open Sans"/>
                <a:sym typeface="Open Sans"/>
              </a:rPr>
              <a:t>The graph clearly demonstrates that it was a really interesting game where Cleveland was leading initially because of Lebron’s spectacular play but Golden State Warriors were able to catch up. </a:t>
            </a:r>
            <a:endParaRPr sz="2400" i="0" u="none" strike="noStrike" cap="none">
              <a:solidFill>
                <a:srgbClr val="000000"/>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400">
              <a:latin typeface="Open Sans"/>
              <a:ea typeface="Open Sans"/>
              <a:cs typeface="Open Sans"/>
              <a:sym typeface="Open Sans"/>
            </a:endParaRPr>
          </a:p>
          <a:p>
            <a:pPr marL="457200" lvl="0" indent="-381000" algn="l" rtl="0">
              <a:lnSpc>
                <a:spcPct val="115000"/>
              </a:lnSpc>
              <a:spcBef>
                <a:spcPts val="0"/>
              </a:spcBef>
              <a:spcAft>
                <a:spcPts val="0"/>
              </a:spcAft>
              <a:buSzPts val="2400"/>
              <a:buFont typeface="Open Sans"/>
              <a:buChar char="●"/>
            </a:pPr>
            <a:r>
              <a:rPr lang="en-US" sz="2400">
                <a:solidFill>
                  <a:schemeClr val="dk1"/>
                </a:solidFill>
                <a:latin typeface="Open Sans"/>
                <a:ea typeface="Open Sans"/>
                <a:cs typeface="Open Sans"/>
                <a:sym typeface="Open Sans"/>
              </a:rPr>
              <a:t>The yellow arrows indicate  times when the number of tweets published as well as the sentiments timestamp graphs got the spikes. The spikes from the number of tweets published and the sentiments trends match with the score trend lines especially when Warriors getting close to lead the game or Cleveland got scores taken away from the Warriors where you may assume many emotions flowing around. </a:t>
            </a:r>
            <a:endParaRPr sz="24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400">
              <a:solidFill>
                <a:schemeClr val="dk1"/>
              </a:solidFill>
              <a:latin typeface="Open Sans"/>
              <a:ea typeface="Open Sans"/>
              <a:cs typeface="Open Sans"/>
              <a:sym typeface="Open Sans"/>
            </a:endParaRPr>
          </a:p>
        </p:txBody>
      </p:sp>
      <p:pic>
        <p:nvPicPr>
          <p:cNvPr id="300" name="Google Shape;300;g819fe41264_0_19"/>
          <p:cNvPicPr preferRelativeResize="0"/>
          <p:nvPr/>
        </p:nvPicPr>
        <p:blipFill>
          <a:blip r:embed="rId3">
            <a:alphaModFix/>
          </a:blip>
          <a:stretch>
            <a:fillRect/>
          </a:stretch>
        </p:blipFill>
        <p:spPr>
          <a:xfrm>
            <a:off x="152400" y="2021763"/>
            <a:ext cx="17983204" cy="4972892"/>
          </a:xfrm>
          <a:prstGeom prst="rect">
            <a:avLst/>
          </a:prstGeom>
          <a:noFill/>
          <a:ln>
            <a:noFill/>
          </a:ln>
        </p:spPr>
      </p:pic>
      <p:sp>
        <p:nvSpPr>
          <p:cNvPr id="301" name="Google Shape;301;g819fe41264_0_19"/>
          <p:cNvSpPr/>
          <p:nvPr/>
        </p:nvSpPr>
        <p:spPr>
          <a:xfrm>
            <a:off x="5907175" y="3698525"/>
            <a:ext cx="336900" cy="411900"/>
          </a:xfrm>
          <a:prstGeom prst="downArrow">
            <a:avLst>
              <a:gd name="adj1" fmla="val 50000"/>
              <a:gd name="adj2" fmla="val 50000"/>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g819fe41264_0_19"/>
          <p:cNvSpPr/>
          <p:nvPr/>
        </p:nvSpPr>
        <p:spPr>
          <a:xfrm>
            <a:off x="9810525" y="3129400"/>
            <a:ext cx="336900" cy="411900"/>
          </a:xfrm>
          <a:prstGeom prst="downArrow">
            <a:avLst>
              <a:gd name="adj1" fmla="val 50000"/>
              <a:gd name="adj2" fmla="val 50000"/>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g819fe41264_0_19"/>
          <p:cNvSpPr/>
          <p:nvPr/>
        </p:nvSpPr>
        <p:spPr>
          <a:xfrm>
            <a:off x="11400400" y="3017100"/>
            <a:ext cx="336900" cy="411900"/>
          </a:xfrm>
          <a:prstGeom prst="downArrow">
            <a:avLst>
              <a:gd name="adj1" fmla="val 50000"/>
              <a:gd name="adj2" fmla="val 50000"/>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819fe41264_2_3"/>
          <p:cNvSpPr txBox="1"/>
          <p:nvPr/>
        </p:nvSpPr>
        <p:spPr>
          <a:xfrm>
            <a:off x="238001" y="167005"/>
            <a:ext cx="13870200" cy="8616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5000" b="1">
                <a:latin typeface="Open Sans ExtraBold"/>
                <a:ea typeface="Open Sans ExtraBold"/>
                <a:cs typeface="Open Sans ExtraBold"/>
                <a:sym typeface="Open Sans ExtraBold"/>
              </a:rPr>
              <a:t>Tweets and Score</a:t>
            </a:r>
            <a:endParaRPr/>
          </a:p>
        </p:txBody>
      </p:sp>
      <p:sp>
        <p:nvSpPr>
          <p:cNvPr id="309" name="Google Shape;309;g819fe41264_2_3"/>
          <p:cNvSpPr txBox="1"/>
          <p:nvPr/>
        </p:nvSpPr>
        <p:spPr>
          <a:xfrm>
            <a:off x="352425" y="1630361"/>
            <a:ext cx="14330400" cy="1353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800">
                <a:solidFill>
                  <a:schemeClr val="dk1"/>
                </a:solidFill>
                <a:latin typeface="Open Sans"/>
                <a:ea typeface="Open Sans"/>
                <a:cs typeface="Open Sans"/>
                <a:sym typeface="Open Sans"/>
              </a:rPr>
              <a:t>We first identified the time points at which a score was made by either of the team and then found the number of tweets that were made at that </a:t>
            </a:r>
            <a:r>
              <a:rPr lang="en-US" sz="2800" b="1" u="sng">
                <a:solidFill>
                  <a:schemeClr val="dk1"/>
                </a:solidFill>
                <a:latin typeface="Open Sans"/>
                <a:ea typeface="Open Sans"/>
                <a:cs typeface="Open Sans"/>
                <a:sym typeface="Open Sans"/>
              </a:rPr>
              <a:t>exact</a:t>
            </a:r>
            <a:r>
              <a:rPr lang="en-US" sz="2800">
                <a:solidFill>
                  <a:schemeClr val="dk1"/>
                </a:solidFill>
                <a:latin typeface="Open Sans"/>
                <a:ea typeface="Open Sans"/>
                <a:cs typeface="Open Sans"/>
                <a:sym typeface="Open Sans"/>
              </a:rPr>
              <a:t> same time point.</a:t>
            </a:r>
            <a:endParaRPr sz="2800">
              <a:latin typeface="Open Sans"/>
              <a:ea typeface="Open Sans"/>
              <a:cs typeface="Open Sans"/>
              <a:sym typeface="Open Sans"/>
            </a:endParaRPr>
          </a:p>
        </p:txBody>
      </p:sp>
      <p:sp>
        <p:nvSpPr>
          <p:cNvPr id="310" name="Google Shape;310;g819fe41264_2_3"/>
          <p:cNvSpPr txBox="1"/>
          <p:nvPr/>
        </p:nvSpPr>
        <p:spPr>
          <a:xfrm>
            <a:off x="267450" y="7205550"/>
            <a:ext cx="17753100" cy="2924100"/>
          </a:xfrm>
          <a:prstGeom prst="rect">
            <a:avLst/>
          </a:prstGeom>
          <a:noFill/>
          <a:ln>
            <a:noFill/>
          </a:ln>
        </p:spPr>
        <p:txBody>
          <a:bodyPr spcFirstLastPara="1" wrap="square" lIns="0" tIns="0" rIns="0" bIns="0" anchor="t" anchorCtr="0">
            <a:noAutofit/>
          </a:bodyPr>
          <a:lstStyle/>
          <a:p>
            <a:pPr marL="457200" lvl="0" indent="-381000" algn="l" rtl="0">
              <a:lnSpc>
                <a:spcPct val="115000"/>
              </a:lnSpc>
              <a:spcBef>
                <a:spcPts val="0"/>
              </a:spcBef>
              <a:spcAft>
                <a:spcPts val="0"/>
              </a:spcAft>
              <a:buSzPts val="2400"/>
              <a:buFont typeface="Open Sans"/>
              <a:buChar char="●"/>
            </a:pPr>
            <a:r>
              <a:rPr lang="en-US" sz="2800" dirty="0">
                <a:solidFill>
                  <a:schemeClr val="dk1"/>
                </a:solidFill>
                <a:latin typeface="Open Sans"/>
                <a:ea typeface="Open Sans"/>
                <a:cs typeface="Open Sans"/>
                <a:sym typeface="Open Sans"/>
              </a:rPr>
              <a:t>These two graphs help to see how every second of the game had an impact on the tweets. For instance, at 1:17:59 UTC a score was made by Cavaliers and so the tweets were made at that time instantly and then at 1:18:37 UTC Warriors made a score and the tweets were made at that time. </a:t>
            </a:r>
            <a:endParaRPr sz="2800" dirty="0">
              <a:solidFill>
                <a:schemeClr val="dk1"/>
              </a:solidFill>
              <a:latin typeface="Open Sans"/>
              <a:ea typeface="Open Sans"/>
              <a:cs typeface="Open Sans"/>
              <a:sym typeface="Open Sans"/>
            </a:endParaRPr>
          </a:p>
          <a:p>
            <a:pPr marL="457200" lvl="0" indent="-381000" algn="l" rtl="0">
              <a:lnSpc>
                <a:spcPct val="115000"/>
              </a:lnSpc>
              <a:spcBef>
                <a:spcPts val="0"/>
              </a:spcBef>
              <a:spcAft>
                <a:spcPts val="0"/>
              </a:spcAft>
              <a:buSzPts val="2400"/>
              <a:buFont typeface="Open Sans"/>
              <a:buChar char="●"/>
            </a:pPr>
            <a:r>
              <a:rPr lang="en-US" sz="2800" b="1" dirty="0">
                <a:solidFill>
                  <a:schemeClr val="dk1"/>
                </a:solidFill>
                <a:latin typeface="Open Sans"/>
                <a:ea typeface="Open Sans"/>
                <a:cs typeface="Open Sans"/>
                <a:sym typeface="Open Sans"/>
              </a:rPr>
              <a:t>So, these two graphs above show the </a:t>
            </a:r>
            <a:r>
              <a:rPr lang="en-US" sz="2800" b="1" dirty="0" err="1">
                <a:solidFill>
                  <a:schemeClr val="dk1"/>
                </a:solidFill>
                <a:latin typeface="Open Sans"/>
                <a:ea typeface="Open Sans"/>
                <a:cs typeface="Open Sans"/>
                <a:sym typeface="Open Sans"/>
              </a:rPr>
              <a:t>epicentre</a:t>
            </a:r>
            <a:r>
              <a:rPr lang="en-US" sz="2800" b="1" dirty="0">
                <a:solidFill>
                  <a:schemeClr val="dk1"/>
                </a:solidFill>
                <a:latin typeface="Open Sans"/>
                <a:ea typeface="Open Sans"/>
                <a:cs typeface="Open Sans"/>
                <a:sym typeface="Open Sans"/>
              </a:rPr>
              <a:t> of the flurry of tweets that followed after a few seconds. </a:t>
            </a:r>
            <a:endParaRPr sz="2400" b="1" dirty="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400" dirty="0">
              <a:solidFill>
                <a:schemeClr val="dk1"/>
              </a:solidFill>
              <a:latin typeface="Open Sans"/>
              <a:ea typeface="Open Sans"/>
              <a:cs typeface="Open Sans"/>
              <a:sym typeface="Open Sans"/>
            </a:endParaRPr>
          </a:p>
        </p:txBody>
      </p:sp>
      <p:pic>
        <p:nvPicPr>
          <p:cNvPr id="311" name="Google Shape;311;g819fe41264_2_3"/>
          <p:cNvPicPr preferRelativeResize="0"/>
          <p:nvPr/>
        </p:nvPicPr>
        <p:blipFill>
          <a:blip r:embed="rId3">
            <a:alphaModFix/>
          </a:blip>
          <a:stretch>
            <a:fillRect/>
          </a:stretch>
        </p:blipFill>
        <p:spPr>
          <a:xfrm>
            <a:off x="352425" y="3585438"/>
            <a:ext cx="8439151" cy="3116125"/>
          </a:xfrm>
          <a:prstGeom prst="rect">
            <a:avLst/>
          </a:prstGeom>
          <a:noFill/>
          <a:ln>
            <a:noFill/>
          </a:ln>
        </p:spPr>
      </p:pic>
      <p:pic>
        <p:nvPicPr>
          <p:cNvPr id="312" name="Google Shape;312;g819fe41264_2_3"/>
          <p:cNvPicPr preferRelativeResize="0"/>
          <p:nvPr/>
        </p:nvPicPr>
        <p:blipFill>
          <a:blip r:embed="rId4">
            <a:alphaModFix/>
          </a:blip>
          <a:stretch>
            <a:fillRect/>
          </a:stretch>
        </p:blipFill>
        <p:spPr>
          <a:xfrm>
            <a:off x="8958200" y="3585437"/>
            <a:ext cx="9062354" cy="3116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6"/>
        <p:cNvGrpSpPr/>
        <p:nvPr/>
      </p:nvGrpSpPr>
      <p:grpSpPr>
        <a:xfrm>
          <a:off x="0" y="0"/>
          <a:ext cx="0" cy="0"/>
          <a:chOff x="0" y="0"/>
          <a:chExt cx="0" cy="0"/>
        </a:xfrm>
      </p:grpSpPr>
      <p:pic>
        <p:nvPicPr>
          <p:cNvPr id="317" name="Google Shape;317;g815c313657_0_225"/>
          <p:cNvPicPr preferRelativeResize="0"/>
          <p:nvPr/>
        </p:nvPicPr>
        <p:blipFill rotWithShape="1">
          <a:blip r:embed="rId4">
            <a:alphaModFix amt="57000"/>
          </a:blip>
          <a:srcRect/>
          <a:stretch/>
        </p:blipFill>
        <p:spPr>
          <a:xfrm>
            <a:off x="11945957" y="1864735"/>
            <a:ext cx="598222" cy="485213"/>
          </a:xfrm>
          <a:prstGeom prst="rect">
            <a:avLst/>
          </a:prstGeom>
          <a:noFill/>
          <a:ln>
            <a:noFill/>
          </a:ln>
        </p:spPr>
      </p:pic>
      <p:pic>
        <p:nvPicPr>
          <p:cNvPr id="318" name="Google Shape;318;g815c313657_0_225"/>
          <p:cNvPicPr preferRelativeResize="0"/>
          <p:nvPr/>
        </p:nvPicPr>
        <p:blipFill rotWithShape="1">
          <a:blip r:embed="rId4">
            <a:alphaModFix amt="52000"/>
          </a:blip>
          <a:srcRect/>
          <a:stretch/>
        </p:blipFill>
        <p:spPr>
          <a:xfrm>
            <a:off x="12962237" y="5288157"/>
            <a:ext cx="784095" cy="635973"/>
          </a:xfrm>
          <a:prstGeom prst="rect">
            <a:avLst/>
          </a:prstGeom>
          <a:noFill/>
          <a:ln>
            <a:noFill/>
          </a:ln>
        </p:spPr>
      </p:pic>
      <p:pic>
        <p:nvPicPr>
          <p:cNvPr id="319" name="Google Shape;319;g815c313657_0_225"/>
          <p:cNvPicPr preferRelativeResize="0"/>
          <p:nvPr/>
        </p:nvPicPr>
        <p:blipFill rotWithShape="1">
          <a:blip r:embed="rId4">
            <a:alphaModFix amt="50000"/>
          </a:blip>
          <a:srcRect/>
          <a:stretch/>
        </p:blipFill>
        <p:spPr>
          <a:xfrm>
            <a:off x="9690169" y="1717697"/>
            <a:ext cx="779505" cy="632250"/>
          </a:xfrm>
          <a:prstGeom prst="rect">
            <a:avLst/>
          </a:prstGeom>
          <a:noFill/>
          <a:ln>
            <a:noFill/>
          </a:ln>
        </p:spPr>
      </p:pic>
      <p:pic>
        <p:nvPicPr>
          <p:cNvPr id="320" name="Google Shape;320;g815c313657_0_225"/>
          <p:cNvPicPr preferRelativeResize="0"/>
          <p:nvPr/>
        </p:nvPicPr>
        <p:blipFill rotWithShape="1">
          <a:blip r:embed="rId4">
            <a:alphaModFix amt="76000"/>
          </a:blip>
          <a:srcRect/>
          <a:stretch/>
        </p:blipFill>
        <p:spPr>
          <a:xfrm>
            <a:off x="15971444" y="1259351"/>
            <a:ext cx="954851" cy="774472"/>
          </a:xfrm>
          <a:prstGeom prst="rect">
            <a:avLst/>
          </a:prstGeom>
          <a:noFill/>
          <a:ln>
            <a:noFill/>
          </a:ln>
        </p:spPr>
      </p:pic>
      <p:grpSp>
        <p:nvGrpSpPr>
          <p:cNvPr id="321" name="Google Shape;321;g815c313657_0_225"/>
          <p:cNvGrpSpPr/>
          <p:nvPr/>
        </p:nvGrpSpPr>
        <p:grpSpPr>
          <a:xfrm>
            <a:off x="-4906901" y="7912576"/>
            <a:ext cx="8532286" cy="585074"/>
            <a:chOff x="0" y="-38100"/>
            <a:chExt cx="11376381" cy="780099"/>
          </a:xfrm>
        </p:grpSpPr>
        <p:sp>
          <p:nvSpPr>
            <p:cNvPr id="322" name="Google Shape;322;g815c313657_0_225"/>
            <p:cNvSpPr txBox="1"/>
            <p:nvPr/>
          </p:nvSpPr>
          <p:spPr>
            <a:xfrm>
              <a:off x="6681" y="-38100"/>
              <a:ext cx="11369700" cy="333900"/>
            </a:xfrm>
            <a:prstGeom prst="rect">
              <a:avLst/>
            </a:prstGeom>
            <a:noFill/>
            <a:ln>
              <a:noFill/>
            </a:ln>
          </p:spPr>
          <p:txBody>
            <a:bodyPr spcFirstLastPara="1" wrap="square" lIns="0" tIns="0" rIns="0" bIns="0" anchor="t" anchorCtr="0">
              <a:noAutofit/>
            </a:bodyPr>
            <a:lstStyle/>
            <a:p>
              <a:pPr marL="0" marR="0" lvl="0" indent="0" algn="l" rtl="0">
                <a:lnSpc>
                  <a:spcPct val="113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23" name="Google Shape;323;g815c313657_0_225"/>
            <p:cNvSpPr/>
            <p:nvPr/>
          </p:nvSpPr>
          <p:spPr>
            <a:xfrm>
              <a:off x="0" y="697599"/>
              <a:ext cx="11376300" cy="44400"/>
            </a:xfrm>
            <a:prstGeom prst="rect">
              <a:avLst/>
            </a:prstGeom>
            <a:solidFill>
              <a:srgbClr val="4B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g815c313657_0_225"/>
          <p:cNvSpPr txBox="1"/>
          <p:nvPr/>
        </p:nvSpPr>
        <p:spPr>
          <a:xfrm>
            <a:off x="155401" y="6935398"/>
            <a:ext cx="8988600" cy="1005900"/>
          </a:xfrm>
          <a:prstGeom prst="rect">
            <a:avLst/>
          </a:prstGeom>
          <a:noFill/>
          <a:ln>
            <a:noFill/>
          </a:ln>
        </p:spPr>
        <p:txBody>
          <a:bodyPr spcFirstLastPara="1" wrap="square" lIns="0" tIns="0" rIns="0" bIns="0" anchor="t" anchorCtr="0">
            <a:noAutofit/>
          </a:bodyPr>
          <a:lstStyle/>
          <a:p>
            <a:pPr marL="0" marR="0" lvl="0" indent="0" algn="l" rtl="0">
              <a:lnSpc>
                <a:spcPct val="120003"/>
              </a:lnSpc>
              <a:spcBef>
                <a:spcPts val="0"/>
              </a:spcBef>
              <a:spcAft>
                <a:spcPts val="0"/>
              </a:spcAft>
              <a:buNone/>
            </a:pPr>
            <a:r>
              <a:rPr lang="en-US" sz="6599" b="1" i="0" u="none" strike="noStrike" cap="none">
                <a:solidFill>
                  <a:srgbClr val="FFFFFF"/>
                </a:solidFill>
                <a:latin typeface="Open Sans"/>
                <a:ea typeface="Open Sans"/>
                <a:cs typeface="Open Sans"/>
                <a:sym typeface="Open Sans"/>
              </a:rPr>
              <a:t>Sentiment Analysis</a:t>
            </a:r>
            <a:endParaRPr b="1">
              <a:latin typeface="Open Sans"/>
              <a:ea typeface="Open Sans"/>
              <a:cs typeface="Open Sans"/>
              <a:sym typeface="Open Sans"/>
            </a:endParaRPr>
          </a:p>
        </p:txBody>
      </p:sp>
      <p:pic>
        <p:nvPicPr>
          <p:cNvPr id="325" name="Google Shape;325;g815c313657_0_225"/>
          <p:cNvPicPr preferRelativeResize="0"/>
          <p:nvPr/>
        </p:nvPicPr>
        <p:blipFill rotWithShape="1">
          <a:blip r:embed="rId4">
            <a:alphaModFix amt="37000"/>
          </a:blip>
          <a:srcRect/>
          <a:stretch/>
        </p:blipFill>
        <p:spPr>
          <a:xfrm>
            <a:off x="14048683" y="768035"/>
            <a:ext cx="605746" cy="49131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815c313657_0_267"/>
          <p:cNvSpPr txBox="1">
            <a:spLocks noGrp="1"/>
          </p:cNvSpPr>
          <p:nvPr>
            <p:ph type="title"/>
          </p:nvPr>
        </p:nvSpPr>
        <p:spPr>
          <a:xfrm>
            <a:off x="385150" y="217050"/>
            <a:ext cx="17041200" cy="1145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a:latin typeface="Calibri"/>
                <a:ea typeface="Calibri"/>
                <a:cs typeface="Calibri"/>
                <a:sym typeface="Calibri"/>
              </a:rPr>
              <a:t>Categorizing Words Into Positive or Negative </a:t>
            </a:r>
            <a:endParaRPr b="1">
              <a:latin typeface="Calibri"/>
              <a:ea typeface="Calibri"/>
              <a:cs typeface="Calibri"/>
              <a:sym typeface="Calibri"/>
            </a:endParaRPr>
          </a:p>
        </p:txBody>
      </p:sp>
      <p:pic>
        <p:nvPicPr>
          <p:cNvPr id="331" name="Google Shape;331;g815c313657_0_267"/>
          <p:cNvPicPr preferRelativeResize="0"/>
          <p:nvPr/>
        </p:nvPicPr>
        <p:blipFill>
          <a:blip r:embed="rId3">
            <a:alphaModFix/>
          </a:blip>
          <a:stretch>
            <a:fillRect/>
          </a:stretch>
        </p:blipFill>
        <p:spPr>
          <a:xfrm>
            <a:off x="8938410" y="3018575"/>
            <a:ext cx="9149686" cy="5569748"/>
          </a:xfrm>
          <a:prstGeom prst="rect">
            <a:avLst/>
          </a:prstGeom>
          <a:noFill/>
          <a:ln>
            <a:noFill/>
          </a:ln>
        </p:spPr>
      </p:pic>
      <p:pic>
        <p:nvPicPr>
          <p:cNvPr id="332" name="Google Shape;332;g815c313657_0_267"/>
          <p:cNvPicPr preferRelativeResize="0"/>
          <p:nvPr/>
        </p:nvPicPr>
        <p:blipFill>
          <a:blip r:embed="rId4">
            <a:alphaModFix/>
          </a:blip>
          <a:stretch>
            <a:fillRect/>
          </a:stretch>
        </p:blipFill>
        <p:spPr>
          <a:xfrm>
            <a:off x="385150" y="1470750"/>
            <a:ext cx="8758853" cy="866541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g815c313657_0_273"/>
          <p:cNvPicPr preferRelativeResize="0"/>
          <p:nvPr/>
        </p:nvPicPr>
        <p:blipFill rotWithShape="1">
          <a:blip r:embed="rId3">
            <a:alphaModFix/>
          </a:blip>
          <a:srcRect t="7876"/>
          <a:stretch/>
        </p:blipFill>
        <p:spPr>
          <a:xfrm>
            <a:off x="238550" y="1954900"/>
            <a:ext cx="9491248" cy="5364751"/>
          </a:xfrm>
          <a:prstGeom prst="rect">
            <a:avLst/>
          </a:prstGeom>
          <a:noFill/>
          <a:ln>
            <a:noFill/>
          </a:ln>
        </p:spPr>
      </p:pic>
      <p:pic>
        <p:nvPicPr>
          <p:cNvPr id="338" name="Google Shape;338;g815c313657_0_273"/>
          <p:cNvPicPr preferRelativeResize="0"/>
          <p:nvPr/>
        </p:nvPicPr>
        <p:blipFill rotWithShape="1">
          <a:blip r:embed="rId4">
            <a:alphaModFix/>
          </a:blip>
          <a:srcRect t="7629"/>
          <a:stretch/>
        </p:blipFill>
        <p:spPr>
          <a:xfrm>
            <a:off x="9601200" y="2288279"/>
            <a:ext cx="8573850" cy="4890324"/>
          </a:xfrm>
          <a:prstGeom prst="rect">
            <a:avLst/>
          </a:prstGeom>
          <a:noFill/>
          <a:ln>
            <a:noFill/>
          </a:ln>
        </p:spPr>
      </p:pic>
      <p:sp>
        <p:nvSpPr>
          <p:cNvPr id="339" name="Google Shape;339;g815c313657_0_273"/>
          <p:cNvSpPr txBox="1"/>
          <p:nvPr/>
        </p:nvSpPr>
        <p:spPr>
          <a:xfrm>
            <a:off x="1085700" y="314850"/>
            <a:ext cx="9265200" cy="7776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None/>
            </a:pPr>
            <a:r>
              <a:rPr lang="en-US" sz="6000" b="1">
                <a:latin typeface="Calibri"/>
                <a:ea typeface="Calibri"/>
                <a:cs typeface="Calibri"/>
                <a:sym typeface="Calibri"/>
              </a:rPr>
              <a:t>Sentiment Over TIME</a:t>
            </a:r>
            <a:endParaRPr sz="6000" b="1">
              <a:latin typeface="Calibri"/>
              <a:ea typeface="Calibri"/>
              <a:cs typeface="Calibri"/>
              <a:sym typeface="Calibri"/>
            </a:endParaRPr>
          </a:p>
        </p:txBody>
      </p:sp>
      <p:sp>
        <p:nvSpPr>
          <p:cNvPr id="340" name="Google Shape;340;g815c313657_0_273"/>
          <p:cNvSpPr txBox="1"/>
          <p:nvPr/>
        </p:nvSpPr>
        <p:spPr>
          <a:xfrm>
            <a:off x="781750" y="7621500"/>
            <a:ext cx="17091000" cy="3502800"/>
          </a:xfrm>
          <a:prstGeom prst="rect">
            <a:avLst/>
          </a:prstGeom>
          <a:noFill/>
          <a:ln>
            <a:noFill/>
          </a:ln>
        </p:spPr>
        <p:txBody>
          <a:bodyPr spcFirstLastPara="1" wrap="square" lIns="182850" tIns="182850" rIns="182850" bIns="182850" anchor="t" anchorCtr="0">
            <a:noAutofit/>
          </a:bodyPr>
          <a:lstStyle/>
          <a:p>
            <a:pPr marL="914400" lvl="0" indent="-647700" algn="l" rtl="0">
              <a:spcBef>
                <a:spcPts val="0"/>
              </a:spcBef>
              <a:spcAft>
                <a:spcPts val="0"/>
              </a:spcAft>
              <a:buSzPts val="3000"/>
              <a:buFont typeface="Calibri"/>
              <a:buChar char="●"/>
            </a:pPr>
            <a:r>
              <a:rPr lang="en-US" sz="3000">
                <a:latin typeface="Calibri"/>
                <a:ea typeface="Calibri"/>
                <a:cs typeface="Calibri"/>
                <a:sym typeface="Calibri"/>
              </a:rPr>
              <a:t>There are 5 humps in the charts during the time periods. </a:t>
            </a:r>
            <a:endParaRPr sz="3000">
              <a:latin typeface="Calibri"/>
              <a:ea typeface="Calibri"/>
              <a:cs typeface="Calibri"/>
              <a:sym typeface="Calibri"/>
            </a:endParaRPr>
          </a:p>
          <a:p>
            <a:pPr marL="914400" lvl="0" indent="-647700" algn="l" rtl="0">
              <a:spcBef>
                <a:spcPts val="0"/>
              </a:spcBef>
              <a:spcAft>
                <a:spcPts val="0"/>
              </a:spcAft>
              <a:buSzPts val="3000"/>
              <a:buFont typeface="Calibri"/>
              <a:buChar char="●"/>
            </a:pPr>
            <a:r>
              <a:rPr lang="en-US" sz="3000">
                <a:latin typeface="Calibri"/>
                <a:ea typeface="Calibri"/>
                <a:cs typeface="Calibri"/>
                <a:sym typeface="Calibri"/>
              </a:rPr>
              <a:t>The behaviors of positive sentiment and negative sentiment are in a similar trend - they go up and down in a similar way</a:t>
            </a:r>
            <a:endParaRPr sz="3000">
              <a:solidFill>
                <a:schemeClr val="dk1"/>
              </a:solidFill>
              <a:latin typeface="Calibri"/>
              <a:ea typeface="Calibri"/>
              <a:cs typeface="Calibri"/>
              <a:sym typeface="Calibri"/>
            </a:endParaRPr>
          </a:p>
          <a:p>
            <a:pPr marL="914400" lvl="0" indent="-647700" algn="l" rtl="0">
              <a:spcBef>
                <a:spcPts val="0"/>
              </a:spcBef>
              <a:spcAft>
                <a:spcPts val="0"/>
              </a:spcAft>
              <a:buClr>
                <a:schemeClr val="dk1"/>
              </a:buClr>
              <a:buSzPts val="3000"/>
              <a:buFont typeface="Calibri"/>
              <a:buChar char="●"/>
            </a:pPr>
            <a:r>
              <a:rPr lang="en-US" sz="3000">
                <a:latin typeface="Calibri"/>
                <a:ea typeface="Calibri"/>
                <a:cs typeface="Calibri"/>
                <a:sym typeface="Calibri"/>
              </a:rPr>
              <a:t>We can also analyze the the pattern of change in sentiments at a much granular level. For instance, there are durations in time when sentiment of trust over-indexes on anger</a:t>
            </a:r>
            <a:endParaRPr sz="30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g815c313657_0_280"/>
          <p:cNvPicPr preferRelativeResize="0"/>
          <p:nvPr/>
        </p:nvPicPr>
        <p:blipFill>
          <a:blip r:embed="rId3">
            <a:alphaModFix/>
          </a:blip>
          <a:stretch>
            <a:fillRect/>
          </a:stretch>
        </p:blipFill>
        <p:spPr>
          <a:xfrm>
            <a:off x="0" y="1653125"/>
            <a:ext cx="9971452" cy="6126847"/>
          </a:xfrm>
          <a:prstGeom prst="rect">
            <a:avLst/>
          </a:prstGeom>
          <a:noFill/>
          <a:ln>
            <a:noFill/>
          </a:ln>
        </p:spPr>
      </p:pic>
      <p:pic>
        <p:nvPicPr>
          <p:cNvPr id="346" name="Google Shape;346;g815c313657_0_280"/>
          <p:cNvPicPr preferRelativeResize="0"/>
          <p:nvPr/>
        </p:nvPicPr>
        <p:blipFill>
          <a:blip r:embed="rId4">
            <a:alphaModFix/>
          </a:blip>
          <a:stretch>
            <a:fillRect/>
          </a:stretch>
        </p:blipFill>
        <p:spPr>
          <a:xfrm>
            <a:off x="10419675" y="2333700"/>
            <a:ext cx="8423745" cy="5259911"/>
          </a:xfrm>
          <a:prstGeom prst="rect">
            <a:avLst/>
          </a:prstGeom>
          <a:noFill/>
          <a:ln>
            <a:noFill/>
          </a:ln>
        </p:spPr>
      </p:pic>
      <p:sp>
        <p:nvSpPr>
          <p:cNvPr id="347" name="Google Shape;347;g815c313657_0_280"/>
          <p:cNvSpPr txBox="1"/>
          <p:nvPr/>
        </p:nvSpPr>
        <p:spPr>
          <a:xfrm>
            <a:off x="371650" y="399950"/>
            <a:ext cx="11086800" cy="10578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None/>
            </a:pPr>
            <a:r>
              <a:rPr lang="en-US" sz="5600" b="1">
                <a:latin typeface="Calibri"/>
                <a:ea typeface="Calibri"/>
                <a:cs typeface="Calibri"/>
                <a:sym typeface="Calibri"/>
              </a:rPr>
              <a:t>Get More Sentiments</a:t>
            </a:r>
            <a:endParaRPr sz="5600" b="1">
              <a:latin typeface="Calibri"/>
              <a:ea typeface="Calibri"/>
              <a:cs typeface="Calibri"/>
              <a:sym typeface="Calibri"/>
            </a:endParaRPr>
          </a:p>
        </p:txBody>
      </p:sp>
      <p:sp>
        <p:nvSpPr>
          <p:cNvPr id="348" name="Google Shape;348;g815c313657_0_280"/>
          <p:cNvSpPr/>
          <p:nvPr/>
        </p:nvSpPr>
        <p:spPr>
          <a:xfrm>
            <a:off x="2007500" y="2333700"/>
            <a:ext cx="1311000" cy="704400"/>
          </a:xfrm>
          <a:prstGeom prst="ellipse">
            <a:avLst/>
          </a:prstGeom>
          <a:noFill/>
          <a:ln w="19050" cap="flat" cmpd="sng">
            <a:solidFill>
              <a:srgbClr val="FF0000"/>
            </a:solidFill>
            <a:prstDash val="dash"/>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49" name="Google Shape;349;g815c313657_0_280"/>
          <p:cNvSpPr/>
          <p:nvPr/>
        </p:nvSpPr>
        <p:spPr>
          <a:xfrm>
            <a:off x="6872000" y="2221394"/>
            <a:ext cx="1192200" cy="704400"/>
          </a:xfrm>
          <a:prstGeom prst="ellipse">
            <a:avLst/>
          </a:prstGeom>
          <a:noFill/>
          <a:ln w="19050" cap="flat" cmpd="sng">
            <a:solidFill>
              <a:srgbClr val="FF0000"/>
            </a:solidFill>
            <a:prstDash val="dash"/>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50" name="Google Shape;350;g815c313657_0_280"/>
          <p:cNvSpPr txBox="1"/>
          <p:nvPr/>
        </p:nvSpPr>
        <p:spPr>
          <a:xfrm>
            <a:off x="371650" y="7975350"/>
            <a:ext cx="16108200" cy="17652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None/>
            </a:pPr>
            <a:r>
              <a:rPr lang="en-US" sz="2800"/>
              <a:t>Interestingly, “Winning” is not only assigned to positive sentiments, but also assigned to somewhat negative sentiments - for example </a:t>
            </a:r>
            <a:r>
              <a:rPr lang="en-US" sz="2800">
                <a:solidFill>
                  <a:schemeClr val="dk1"/>
                </a:solidFill>
              </a:rPr>
              <a:t>“Disgust” , “ Sadness”</a:t>
            </a:r>
            <a:endParaRPr sz="2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g815c313657_0_289"/>
          <p:cNvPicPr preferRelativeResize="0"/>
          <p:nvPr/>
        </p:nvPicPr>
        <p:blipFill>
          <a:blip r:embed="rId3">
            <a:alphaModFix/>
          </a:blip>
          <a:stretch>
            <a:fillRect/>
          </a:stretch>
        </p:blipFill>
        <p:spPr>
          <a:xfrm>
            <a:off x="460300" y="1993350"/>
            <a:ext cx="17678403" cy="4468466"/>
          </a:xfrm>
          <a:prstGeom prst="rect">
            <a:avLst/>
          </a:prstGeom>
          <a:noFill/>
          <a:ln>
            <a:noFill/>
          </a:ln>
        </p:spPr>
      </p:pic>
      <p:sp>
        <p:nvSpPr>
          <p:cNvPr id="356" name="Google Shape;356;g815c313657_0_289"/>
          <p:cNvSpPr/>
          <p:nvPr/>
        </p:nvSpPr>
        <p:spPr>
          <a:xfrm>
            <a:off x="651300" y="4302625"/>
            <a:ext cx="10596600" cy="471900"/>
          </a:xfrm>
          <a:prstGeom prst="ellipse">
            <a:avLst/>
          </a:prstGeom>
          <a:noFill/>
          <a:ln w="38100" cap="flat" cmpd="sng">
            <a:solidFill>
              <a:srgbClr val="FF0000"/>
            </a:solidFill>
            <a:prstDash val="dash"/>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357" name="Google Shape;357;g815c313657_0_289"/>
          <p:cNvPicPr preferRelativeResize="0"/>
          <p:nvPr/>
        </p:nvPicPr>
        <p:blipFill>
          <a:blip r:embed="rId4">
            <a:alphaModFix/>
          </a:blip>
          <a:stretch>
            <a:fillRect/>
          </a:stretch>
        </p:blipFill>
        <p:spPr>
          <a:xfrm>
            <a:off x="701100" y="7671025"/>
            <a:ext cx="16885801" cy="801400"/>
          </a:xfrm>
          <a:prstGeom prst="rect">
            <a:avLst/>
          </a:prstGeom>
          <a:noFill/>
          <a:ln>
            <a:noFill/>
          </a:ln>
        </p:spPr>
      </p:pic>
      <p:sp>
        <p:nvSpPr>
          <p:cNvPr id="358" name="Google Shape;358;g815c313657_0_289"/>
          <p:cNvSpPr/>
          <p:nvPr/>
        </p:nvSpPr>
        <p:spPr>
          <a:xfrm rot="5399570">
            <a:off x="4550433" y="6280375"/>
            <a:ext cx="2395800" cy="385500"/>
          </a:xfrm>
          <a:prstGeom prst="rightArrow">
            <a:avLst>
              <a:gd name="adj1" fmla="val 50000"/>
              <a:gd name="adj2" fmla="val 148910"/>
            </a:avLst>
          </a:prstGeom>
          <a:noFill/>
          <a:ln w="38100" cap="flat" cmpd="sng">
            <a:solidFill>
              <a:srgbClr val="FF0000"/>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59" name="Google Shape;359;g815c313657_0_289"/>
          <p:cNvSpPr txBox="1"/>
          <p:nvPr/>
        </p:nvSpPr>
        <p:spPr>
          <a:xfrm>
            <a:off x="808700" y="466350"/>
            <a:ext cx="12797400" cy="11556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None/>
            </a:pPr>
            <a:r>
              <a:rPr lang="en-US" sz="4800" b="1"/>
              <a:t>An Example “Winning” Used as Negative </a:t>
            </a:r>
            <a:endParaRPr sz="48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815c313657_0_297"/>
          <p:cNvSpPr txBox="1">
            <a:spLocks noGrp="1"/>
          </p:cNvSpPr>
          <p:nvPr>
            <p:ph type="title"/>
          </p:nvPr>
        </p:nvSpPr>
        <p:spPr>
          <a:xfrm>
            <a:off x="484900" y="329950"/>
            <a:ext cx="17041200" cy="1145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6000" b="1">
                <a:latin typeface="Calibri"/>
                <a:ea typeface="Calibri"/>
                <a:cs typeface="Calibri"/>
                <a:sym typeface="Calibri"/>
              </a:rPr>
              <a:t>Multinomial Logistic Regression</a:t>
            </a:r>
            <a:endParaRPr sz="6000" b="1">
              <a:latin typeface="Calibri"/>
              <a:ea typeface="Calibri"/>
              <a:cs typeface="Calibri"/>
              <a:sym typeface="Calibri"/>
            </a:endParaRPr>
          </a:p>
        </p:txBody>
      </p:sp>
      <p:sp>
        <p:nvSpPr>
          <p:cNvPr id="365" name="Google Shape;365;g815c313657_0_297"/>
          <p:cNvSpPr txBox="1"/>
          <p:nvPr/>
        </p:nvSpPr>
        <p:spPr>
          <a:xfrm>
            <a:off x="11692200" y="3558600"/>
            <a:ext cx="6595800" cy="24678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None/>
            </a:pPr>
            <a:r>
              <a:rPr lang="en-US" sz="2800"/>
              <a:t>According to the p-values, we found that statuses_count, Favourite_count and word_count </a:t>
            </a:r>
            <a:r>
              <a:rPr lang="en-US" sz="280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significant</a:t>
            </a:r>
            <a:r>
              <a:rPr lang="en-US" sz="2800"/>
              <a:t>ly impact on the sentiment of each tweet.</a:t>
            </a:r>
            <a:endParaRPr sz="2800"/>
          </a:p>
        </p:txBody>
      </p:sp>
      <p:pic>
        <p:nvPicPr>
          <p:cNvPr id="366" name="Google Shape;366;g815c313657_0_297"/>
          <p:cNvPicPr preferRelativeResize="0"/>
          <p:nvPr/>
        </p:nvPicPr>
        <p:blipFill>
          <a:blip r:embed="rId3">
            <a:alphaModFix/>
          </a:blip>
          <a:stretch>
            <a:fillRect/>
          </a:stretch>
        </p:blipFill>
        <p:spPr>
          <a:xfrm>
            <a:off x="771750" y="4176657"/>
            <a:ext cx="9449595" cy="944081"/>
          </a:xfrm>
          <a:prstGeom prst="rect">
            <a:avLst/>
          </a:prstGeom>
          <a:noFill/>
          <a:ln>
            <a:noFill/>
          </a:ln>
        </p:spPr>
      </p:pic>
      <p:pic>
        <p:nvPicPr>
          <p:cNvPr id="367" name="Google Shape;367;g815c313657_0_297"/>
          <p:cNvPicPr preferRelativeResize="0"/>
          <p:nvPr/>
        </p:nvPicPr>
        <p:blipFill>
          <a:blip r:embed="rId4">
            <a:alphaModFix/>
          </a:blip>
          <a:stretch>
            <a:fillRect/>
          </a:stretch>
        </p:blipFill>
        <p:spPr>
          <a:xfrm>
            <a:off x="771750" y="5880713"/>
            <a:ext cx="9449595" cy="967095"/>
          </a:xfrm>
          <a:prstGeom prst="rect">
            <a:avLst/>
          </a:prstGeom>
          <a:noFill/>
          <a:ln>
            <a:noFill/>
          </a:ln>
        </p:spPr>
      </p:pic>
      <p:sp>
        <p:nvSpPr>
          <p:cNvPr id="368" name="Google Shape;368;g815c313657_0_297"/>
          <p:cNvSpPr/>
          <p:nvPr/>
        </p:nvSpPr>
        <p:spPr>
          <a:xfrm>
            <a:off x="2222950" y="6026400"/>
            <a:ext cx="2199600" cy="944400"/>
          </a:xfrm>
          <a:prstGeom prst="ellipse">
            <a:avLst/>
          </a:prstGeom>
          <a:noFill/>
          <a:ln w="19050" cap="flat" cmpd="sng">
            <a:solidFill>
              <a:srgbClr val="FF0000"/>
            </a:solidFill>
            <a:prstDash val="dash"/>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69" name="Google Shape;369;g815c313657_0_297"/>
          <p:cNvSpPr/>
          <p:nvPr/>
        </p:nvSpPr>
        <p:spPr>
          <a:xfrm>
            <a:off x="5616050" y="6026400"/>
            <a:ext cx="2199600" cy="944400"/>
          </a:xfrm>
          <a:prstGeom prst="ellipse">
            <a:avLst/>
          </a:prstGeom>
          <a:noFill/>
          <a:ln w="19050" cap="flat" cmpd="sng">
            <a:solidFill>
              <a:srgbClr val="FF0000"/>
            </a:solidFill>
            <a:prstDash val="dash"/>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70" name="Google Shape;370;g815c313657_0_297"/>
          <p:cNvSpPr/>
          <p:nvPr/>
        </p:nvSpPr>
        <p:spPr>
          <a:xfrm>
            <a:off x="8773300" y="5978525"/>
            <a:ext cx="2199600" cy="944400"/>
          </a:xfrm>
          <a:prstGeom prst="ellipse">
            <a:avLst/>
          </a:prstGeom>
          <a:noFill/>
          <a:ln w="19050" cap="flat" cmpd="sng">
            <a:solidFill>
              <a:srgbClr val="FF0000"/>
            </a:solidFill>
            <a:prstDash val="dash"/>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371" name="Google Shape;371;g815c313657_0_297"/>
          <p:cNvPicPr preferRelativeResize="0"/>
          <p:nvPr/>
        </p:nvPicPr>
        <p:blipFill>
          <a:blip r:embed="rId5">
            <a:alphaModFix/>
          </a:blip>
          <a:stretch>
            <a:fillRect/>
          </a:stretch>
        </p:blipFill>
        <p:spPr>
          <a:xfrm>
            <a:off x="309100" y="7780700"/>
            <a:ext cx="17669758" cy="1335000"/>
          </a:xfrm>
          <a:prstGeom prst="rect">
            <a:avLst/>
          </a:prstGeom>
          <a:noFill/>
          <a:ln>
            <a:noFill/>
          </a:ln>
        </p:spPr>
      </p:pic>
      <p:pic>
        <p:nvPicPr>
          <p:cNvPr id="372" name="Google Shape;372;g815c313657_0_297"/>
          <p:cNvPicPr preferRelativeResize="0"/>
          <p:nvPr/>
        </p:nvPicPr>
        <p:blipFill>
          <a:blip r:embed="rId6">
            <a:alphaModFix/>
          </a:blip>
          <a:stretch>
            <a:fillRect/>
          </a:stretch>
        </p:blipFill>
        <p:spPr>
          <a:xfrm>
            <a:off x="771750" y="2647249"/>
            <a:ext cx="9449597" cy="84234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815c313657_0_309"/>
          <p:cNvSpPr txBox="1">
            <a:spLocks noGrp="1"/>
          </p:cNvSpPr>
          <p:nvPr>
            <p:ph type="title"/>
          </p:nvPr>
        </p:nvSpPr>
        <p:spPr>
          <a:xfrm>
            <a:off x="623400" y="353200"/>
            <a:ext cx="17041200" cy="1145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6000" b="1">
                <a:latin typeface="Calibri"/>
                <a:ea typeface="Calibri"/>
                <a:cs typeface="Calibri"/>
                <a:sym typeface="Calibri"/>
              </a:rPr>
              <a:t>Interpretation</a:t>
            </a:r>
            <a:endParaRPr sz="6000" b="1">
              <a:latin typeface="Calibri"/>
              <a:ea typeface="Calibri"/>
              <a:cs typeface="Calibri"/>
              <a:sym typeface="Calibri"/>
            </a:endParaRPr>
          </a:p>
        </p:txBody>
      </p:sp>
      <p:sp>
        <p:nvSpPr>
          <p:cNvPr id="378" name="Google Shape;378;g815c313657_0_309"/>
          <p:cNvSpPr txBox="1"/>
          <p:nvPr/>
        </p:nvSpPr>
        <p:spPr>
          <a:xfrm>
            <a:off x="1223400" y="6638100"/>
            <a:ext cx="16441200" cy="2932800"/>
          </a:xfrm>
          <a:prstGeom prst="rect">
            <a:avLst/>
          </a:prstGeom>
          <a:noFill/>
          <a:ln>
            <a:noFill/>
          </a:ln>
        </p:spPr>
        <p:txBody>
          <a:bodyPr spcFirstLastPara="1" wrap="square" lIns="182850" tIns="182850" rIns="182850" bIns="182850" anchor="t" anchorCtr="0">
            <a:noAutofit/>
          </a:bodyPr>
          <a:lstStyle/>
          <a:p>
            <a:pPr marL="914400" lvl="0" indent="-635000" algn="l" rtl="0">
              <a:spcBef>
                <a:spcPts val="0"/>
              </a:spcBef>
              <a:spcAft>
                <a:spcPts val="0"/>
              </a:spcAft>
              <a:buSzPts val="2800"/>
              <a:buAutoNum type="alphaLcPeriod"/>
            </a:pPr>
            <a:r>
              <a:rPr lang="en-US" sz="2800"/>
              <a:t>The variable </a:t>
            </a:r>
            <a:r>
              <a:rPr lang="en-US" sz="2800" b="1"/>
              <a:t>statuses_count</a:t>
            </a:r>
            <a:r>
              <a:rPr lang="en-US" sz="2800"/>
              <a:t> has the </a:t>
            </a:r>
            <a:r>
              <a:rPr lang="en-US" sz="2800" b="1">
                <a:solidFill>
                  <a:srgbClr val="FF0000"/>
                </a:solidFill>
              </a:rPr>
              <a:t>negative</a:t>
            </a:r>
            <a:r>
              <a:rPr lang="en-US" sz="2800"/>
              <a:t> impact on the </a:t>
            </a:r>
            <a:r>
              <a:rPr lang="en-US" sz="2800" b="1">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1"/>
                  </a:ext>
                </a:extLst>
              </a:rPr>
              <a:t>log</a:t>
            </a:r>
            <a:r>
              <a:rPr lang="en-US" sz="2800" b="1"/>
              <a:t> odds</a:t>
            </a:r>
            <a:r>
              <a:rPr lang="en-US" sz="2800"/>
              <a:t> of being </a:t>
            </a:r>
            <a:r>
              <a:rPr lang="en-US" sz="2800" b="1"/>
              <a:t>neutral sentiment</a:t>
            </a:r>
            <a:r>
              <a:rPr lang="en-US" sz="2800"/>
              <a:t> or being </a:t>
            </a:r>
            <a:r>
              <a:rPr lang="en-US" sz="2800" b="1"/>
              <a:t>positive sentiment</a:t>
            </a:r>
            <a:r>
              <a:rPr lang="en-US" sz="2800"/>
              <a:t> vs. </a:t>
            </a:r>
            <a:r>
              <a:rPr lang="en-US" sz="2800" b="1"/>
              <a:t>negative sentiment</a:t>
            </a:r>
            <a:r>
              <a:rPr lang="en-US" sz="2800"/>
              <a:t>.</a:t>
            </a:r>
            <a:endParaRPr sz="2800"/>
          </a:p>
          <a:p>
            <a:pPr marL="914400" lvl="0" indent="-635000" algn="l" rtl="0">
              <a:spcBef>
                <a:spcPts val="0"/>
              </a:spcBef>
              <a:spcAft>
                <a:spcPts val="0"/>
              </a:spcAft>
              <a:buSzPts val="2800"/>
              <a:buAutoNum type="alphaLcPeriod"/>
            </a:pPr>
            <a:r>
              <a:rPr lang="en-US" sz="2800">
                <a:solidFill>
                  <a:schemeClr val="dk1"/>
                </a:solidFill>
              </a:rPr>
              <a:t>The variable </a:t>
            </a:r>
            <a:r>
              <a:rPr lang="en-US" sz="2800" b="1">
                <a:solidFill>
                  <a:schemeClr val="dk1"/>
                </a:solidFill>
              </a:rPr>
              <a:t>favourite_count</a:t>
            </a:r>
            <a:r>
              <a:rPr lang="en-US" sz="2800">
                <a:solidFill>
                  <a:schemeClr val="dk1"/>
                </a:solidFill>
              </a:rPr>
              <a:t> has the </a:t>
            </a:r>
            <a:r>
              <a:rPr lang="en-US" sz="2800" b="1">
                <a:solidFill>
                  <a:srgbClr val="3C78D8"/>
                </a:solidFill>
              </a:rPr>
              <a:t>positive</a:t>
            </a:r>
            <a:r>
              <a:rPr lang="en-US" sz="2800">
                <a:solidFill>
                  <a:schemeClr val="dk1"/>
                </a:solidFill>
              </a:rPr>
              <a:t> impact on  the </a:t>
            </a:r>
            <a:r>
              <a:rPr lang="en-US" sz="2800" b="1">
                <a:solidFill>
                  <a:schemeClr val="dk1"/>
                </a:solidFill>
              </a:rPr>
              <a:t>log odds</a:t>
            </a:r>
            <a:r>
              <a:rPr lang="en-US" sz="2800">
                <a:solidFill>
                  <a:schemeClr val="dk1"/>
                </a:solidFill>
              </a:rPr>
              <a:t> of being </a:t>
            </a:r>
            <a:r>
              <a:rPr lang="en-US" sz="2800" b="1">
                <a:solidFill>
                  <a:schemeClr val="dk1"/>
                </a:solidFill>
              </a:rPr>
              <a:t>neutral sentiment</a:t>
            </a:r>
            <a:r>
              <a:rPr lang="en-US" sz="2800">
                <a:solidFill>
                  <a:schemeClr val="dk1"/>
                </a:solidFill>
              </a:rPr>
              <a:t> or being </a:t>
            </a:r>
            <a:r>
              <a:rPr lang="en-US" sz="2800" b="1">
                <a:solidFill>
                  <a:schemeClr val="dk1"/>
                </a:solidFill>
              </a:rPr>
              <a:t>positive sentiment</a:t>
            </a:r>
            <a:r>
              <a:rPr lang="en-US" sz="2800">
                <a:solidFill>
                  <a:schemeClr val="dk1"/>
                </a:solidFill>
              </a:rPr>
              <a:t> vs. </a:t>
            </a:r>
            <a:r>
              <a:rPr lang="en-US" sz="2800" b="1">
                <a:solidFill>
                  <a:schemeClr val="dk1"/>
                </a:solidFill>
              </a:rPr>
              <a:t>negative sentiment</a:t>
            </a:r>
            <a:r>
              <a:rPr lang="en-US" sz="2800">
                <a:solidFill>
                  <a:schemeClr val="dk1"/>
                </a:solidFill>
              </a:rPr>
              <a:t>.</a:t>
            </a:r>
            <a:endParaRPr sz="2800">
              <a:solidFill>
                <a:schemeClr val="dk1"/>
              </a:solidFill>
            </a:endParaRPr>
          </a:p>
          <a:p>
            <a:pPr marL="914400" lvl="0" indent="-635000" algn="l" rtl="0">
              <a:spcBef>
                <a:spcPts val="0"/>
              </a:spcBef>
              <a:spcAft>
                <a:spcPts val="0"/>
              </a:spcAft>
              <a:buClr>
                <a:schemeClr val="dk1"/>
              </a:buClr>
              <a:buSzPts val="2800"/>
              <a:buAutoNum type="alphaLcPeriod"/>
            </a:pPr>
            <a:r>
              <a:rPr lang="en-US" sz="2800">
                <a:solidFill>
                  <a:schemeClr val="dk1"/>
                </a:solidFill>
              </a:rPr>
              <a:t>The variable </a:t>
            </a:r>
            <a:r>
              <a:rPr lang="en-US" sz="2800" b="1">
                <a:solidFill>
                  <a:schemeClr val="dk1"/>
                </a:solidFill>
              </a:rPr>
              <a:t>word_count</a:t>
            </a:r>
            <a:r>
              <a:rPr lang="en-US" sz="2800">
                <a:solidFill>
                  <a:schemeClr val="dk1"/>
                </a:solidFill>
              </a:rPr>
              <a:t> has the </a:t>
            </a:r>
            <a:r>
              <a:rPr lang="en-US" sz="2800" b="1">
                <a:solidFill>
                  <a:srgbClr val="FF0000"/>
                </a:solidFill>
              </a:rPr>
              <a:t>negative</a:t>
            </a:r>
            <a:r>
              <a:rPr lang="en-US" sz="2800"/>
              <a:t> impact on</a:t>
            </a:r>
            <a:r>
              <a:rPr lang="en-US" sz="2800">
                <a:solidFill>
                  <a:schemeClr val="dk1"/>
                </a:solidFill>
              </a:rPr>
              <a:t> the </a:t>
            </a:r>
            <a:r>
              <a:rPr lang="en-US" sz="2800" b="1">
                <a:solidFill>
                  <a:schemeClr val="dk1"/>
                </a:solidFill>
              </a:rPr>
              <a:t>log odds</a:t>
            </a:r>
            <a:r>
              <a:rPr lang="en-US" sz="2800">
                <a:solidFill>
                  <a:schemeClr val="dk1"/>
                </a:solidFill>
              </a:rPr>
              <a:t> of being </a:t>
            </a:r>
            <a:r>
              <a:rPr lang="en-US" sz="2800" b="1">
                <a:solidFill>
                  <a:schemeClr val="dk1"/>
                </a:solidFill>
              </a:rPr>
              <a:t>neutral sentiment</a:t>
            </a:r>
            <a:r>
              <a:rPr lang="en-US" sz="2800">
                <a:solidFill>
                  <a:schemeClr val="dk1"/>
                </a:solidFill>
              </a:rPr>
              <a:t> or being </a:t>
            </a:r>
            <a:r>
              <a:rPr lang="en-US" sz="2800" b="1">
                <a:solidFill>
                  <a:schemeClr val="dk1"/>
                </a:solidFill>
              </a:rPr>
              <a:t>positive sentiment</a:t>
            </a:r>
            <a:r>
              <a:rPr lang="en-US" sz="2800">
                <a:solidFill>
                  <a:schemeClr val="dk1"/>
                </a:solidFill>
              </a:rPr>
              <a:t> vs. </a:t>
            </a:r>
            <a:r>
              <a:rPr lang="en-US" sz="2800" b="1">
                <a:solidFill>
                  <a:schemeClr val="dk1"/>
                </a:solidFill>
              </a:rPr>
              <a:t>negative sentiment</a:t>
            </a:r>
            <a:r>
              <a:rPr lang="en-US" sz="2800">
                <a:solidFill>
                  <a:schemeClr val="dk1"/>
                </a:solidFill>
              </a:rPr>
              <a:t>.</a:t>
            </a:r>
            <a:endParaRPr sz="2800">
              <a:solidFill>
                <a:schemeClr val="dk1"/>
              </a:solidFill>
            </a:endParaRPr>
          </a:p>
        </p:txBody>
      </p:sp>
      <p:pic>
        <p:nvPicPr>
          <p:cNvPr id="379" name="Google Shape;379;g815c313657_0_309"/>
          <p:cNvPicPr preferRelativeResize="0"/>
          <p:nvPr/>
        </p:nvPicPr>
        <p:blipFill>
          <a:blip r:embed="rId3">
            <a:alphaModFix/>
          </a:blip>
          <a:stretch>
            <a:fillRect/>
          </a:stretch>
        </p:blipFill>
        <p:spPr>
          <a:xfrm>
            <a:off x="4564750" y="2099050"/>
            <a:ext cx="9042804" cy="4475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3"/>
        <p:cNvGrpSpPr/>
        <p:nvPr/>
      </p:nvGrpSpPr>
      <p:grpSpPr>
        <a:xfrm>
          <a:off x="0" y="0"/>
          <a:ext cx="0" cy="0"/>
          <a:chOff x="0" y="0"/>
          <a:chExt cx="0" cy="0"/>
        </a:xfrm>
      </p:grpSpPr>
      <p:pic>
        <p:nvPicPr>
          <p:cNvPr id="384" name="Google Shape;384;g815c313657_0_237"/>
          <p:cNvPicPr preferRelativeResize="0"/>
          <p:nvPr/>
        </p:nvPicPr>
        <p:blipFill rotWithShape="1">
          <a:blip r:embed="rId4">
            <a:alphaModFix amt="57000"/>
          </a:blip>
          <a:srcRect/>
          <a:stretch/>
        </p:blipFill>
        <p:spPr>
          <a:xfrm>
            <a:off x="11945957" y="1864735"/>
            <a:ext cx="598222" cy="485213"/>
          </a:xfrm>
          <a:prstGeom prst="rect">
            <a:avLst/>
          </a:prstGeom>
          <a:noFill/>
          <a:ln>
            <a:noFill/>
          </a:ln>
        </p:spPr>
      </p:pic>
      <p:pic>
        <p:nvPicPr>
          <p:cNvPr id="385" name="Google Shape;385;g815c313657_0_237"/>
          <p:cNvPicPr preferRelativeResize="0"/>
          <p:nvPr/>
        </p:nvPicPr>
        <p:blipFill rotWithShape="1">
          <a:blip r:embed="rId4">
            <a:alphaModFix amt="52000"/>
          </a:blip>
          <a:srcRect/>
          <a:stretch/>
        </p:blipFill>
        <p:spPr>
          <a:xfrm>
            <a:off x="12962237" y="5288157"/>
            <a:ext cx="784095" cy="635973"/>
          </a:xfrm>
          <a:prstGeom prst="rect">
            <a:avLst/>
          </a:prstGeom>
          <a:noFill/>
          <a:ln>
            <a:noFill/>
          </a:ln>
        </p:spPr>
      </p:pic>
      <p:pic>
        <p:nvPicPr>
          <p:cNvPr id="386" name="Google Shape;386;g815c313657_0_237"/>
          <p:cNvPicPr preferRelativeResize="0"/>
          <p:nvPr/>
        </p:nvPicPr>
        <p:blipFill rotWithShape="1">
          <a:blip r:embed="rId4">
            <a:alphaModFix amt="50000"/>
          </a:blip>
          <a:srcRect/>
          <a:stretch/>
        </p:blipFill>
        <p:spPr>
          <a:xfrm>
            <a:off x="9690169" y="1717697"/>
            <a:ext cx="779505" cy="632250"/>
          </a:xfrm>
          <a:prstGeom prst="rect">
            <a:avLst/>
          </a:prstGeom>
          <a:noFill/>
          <a:ln>
            <a:noFill/>
          </a:ln>
        </p:spPr>
      </p:pic>
      <p:pic>
        <p:nvPicPr>
          <p:cNvPr id="387" name="Google Shape;387;g815c313657_0_237"/>
          <p:cNvPicPr preferRelativeResize="0"/>
          <p:nvPr/>
        </p:nvPicPr>
        <p:blipFill rotWithShape="1">
          <a:blip r:embed="rId4">
            <a:alphaModFix amt="76000"/>
          </a:blip>
          <a:srcRect/>
          <a:stretch/>
        </p:blipFill>
        <p:spPr>
          <a:xfrm>
            <a:off x="15971444" y="1259351"/>
            <a:ext cx="954851" cy="774472"/>
          </a:xfrm>
          <a:prstGeom prst="rect">
            <a:avLst/>
          </a:prstGeom>
          <a:noFill/>
          <a:ln>
            <a:noFill/>
          </a:ln>
        </p:spPr>
      </p:pic>
      <p:grpSp>
        <p:nvGrpSpPr>
          <p:cNvPr id="388" name="Google Shape;388;g815c313657_0_237"/>
          <p:cNvGrpSpPr/>
          <p:nvPr/>
        </p:nvGrpSpPr>
        <p:grpSpPr>
          <a:xfrm>
            <a:off x="-4906901" y="7912576"/>
            <a:ext cx="8532286" cy="585074"/>
            <a:chOff x="0" y="-38100"/>
            <a:chExt cx="11376381" cy="780099"/>
          </a:xfrm>
        </p:grpSpPr>
        <p:sp>
          <p:nvSpPr>
            <p:cNvPr id="389" name="Google Shape;389;g815c313657_0_237"/>
            <p:cNvSpPr txBox="1"/>
            <p:nvPr/>
          </p:nvSpPr>
          <p:spPr>
            <a:xfrm>
              <a:off x="6681" y="-38100"/>
              <a:ext cx="11369700" cy="333900"/>
            </a:xfrm>
            <a:prstGeom prst="rect">
              <a:avLst/>
            </a:prstGeom>
            <a:noFill/>
            <a:ln>
              <a:noFill/>
            </a:ln>
          </p:spPr>
          <p:txBody>
            <a:bodyPr spcFirstLastPara="1" wrap="square" lIns="0" tIns="0" rIns="0" bIns="0" anchor="t" anchorCtr="0">
              <a:noAutofit/>
            </a:bodyPr>
            <a:lstStyle/>
            <a:p>
              <a:pPr marL="0" marR="0" lvl="0" indent="0" algn="l" rtl="0">
                <a:lnSpc>
                  <a:spcPct val="113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90" name="Google Shape;390;g815c313657_0_237"/>
            <p:cNvSpPr/>
            <p:nvPr/>
          </p:nvSpPr>
          <p:spPr>
            <a:xfrm>
              <a:off x="0" y="697599"/>
              <a:ext cx="11376300" cy="44400"/>
            </a:xfrm>
            <a:prstGeom prst="rect">
              <a:avLst/>
            </a:prstGeom>
            <a:solidFill>
              <a:srgbClr val="4B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g815c313657_0_237"/>
          <p:cNvSpPr txBox="1"/>
          <p:nvPr/>
        </p:nvSpPr>
        <p:spPr>
          <a:xfrm>
            <a:off x="155400" y="6935400"/>
            <a:ext cx="9534900" cy="1005600"/>
          </a:xfrm>
          <a:prstGeom prst="rect">
            <a:avLst/>
          </a:prstGeom>
          <a:noFill/>
          <a:ln>
            <a:noFill/>
          </a:ln>
        </p:spPr>
        <p:txBody>
          <a:bodyPr spcFirstLastPara="1" wrap="square" lIns="0" tIns="0" rIns="0" bIns="0" anchor="t" anchorCtr="0">
            <a:noAutofit/>
          </a:bodyPr>
          <a:lstStyle/>
          <a:p>
            <a:pPr marL="0" marR="0" lvl="0" indent="0" algn="l" rtl="0">
              <a:lnSpc>
                <a:spcPct val="120003"/>
              </a:lnSpc>
              <a:spcBef>
                <a:spcPts val="0"/>
              </a:spcBef>
              <a:spcAft>
                <a:spcPts val="0"/>
              </a:spcAft>
              <a:buNone/>
            </a:pPr>
            <a:r>
              <a:rPr lang="en-US" sz="6000" b="1" i="0" u="none" strike="noStrike" cap="none">
                <a:solidFill>
                  <a:srgbClr val="FFFFFF"/>
                </a:solidFill>
                <a:latin typeface="Open Sans"/>
                <a:ea typeface="Open Sans"/>
                <a:cs typeface="Open Sans"/>
                <a:sym typeface="Open Sans"/>
              </a:rPr>
              <a:t>Social Network Analysis</a:t>
            </a:r>
            <a:endParaRPr sz="6000" b="1">
              <a:latin typeface="Open Sans"/>
              <a:ea typeface="Open Sans"/>
              <a:cs typeface="Open Sans"/>
              <a:sym typeface="Open Sans"/>
            </a:endParaRPr>
          </a:p>
        </p:txBody>
      </p:sp>
      <p:pic>
        <p:nvPicPr>
          <p:cNvPr id="392" name="Google Shape;392;g815c313657_0_237"/>
          <p:cNvPicPr preferRelativeResize="0"/>
          <p:nvPr/>
        </p:nvPicPr>
        <p:blipFill rotWithShape="1">
          <a:blip r:embed="rId4">
            <a:alphaModFix amt="37000"/>
          </a:blip>
          <a:srcRect/>
          <a:stretch/>
        </p:blipFill>
        <p:spPr>
          <a:xfrm>
            <a:off x="14048683" y="768035"/>
            <a:ext cx="605746" cy="49131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7C9EF"/>
        </a:solidFill>
        <a:effectLst/>
      </p:bgPr>
    </p:bg>
    <p:spTree>
      <p:nvGrpSpPr>
        <p:cNvPr id="1" name="Shape 97"/>
        <p:cNvGrpSpPr/>
        <p:nvPr/>
      </p:nvGrpSpPr>
      <p:grpSpPr>
        <a:xfrm>
          <a:off x="0" y="0"/>
          <a:ext cx="0" cy="0"/>
          <a:chOff x="0" y="0"/>
          <a:chExt cx="0" cy="0"/>
        </a:xfrm>
      </p:grpSpPr>
      <p:pic>
        <p:nvPicPr>
          <p:cNvPr id="98" name="Google Shape;98;g815c313657_0_4"/>
          <p:cNvPicPr preferRelativeResize="0"/>
          <p:nvPr/>
        </p:nvPicPr>
        <p:blipFill rotWithShape="1">
          <a:blip r:embed="rId3">
            <a:alphaModFix/>
          </a:blip>
          <a:srcRect/>
          <a:stretch/>
        </p:blipFill>
        <p:spPr>
          <a:xfrm>
            <a:off x="782618" y="768593"/>
            <a:ext cx="8879531" cy="7202115"/>
          </a:xfrm>
          <a:prstGeom prst="rect">
            <a:avLst/>
          </a:prstGeom>
          <a:noFill/>
          <a:ln>
            <a:noFill/>
          </a:ln>
        </p:spPr>
      </p:pic>
      <p:sp>
        <p:nvSpPr>
          <p:cNvPr id="99" name="Google Shape;99;g815c313657_0_4"/>
          <p:cNvSpPr txBox="1"/>
          <p:nvPr/>
        </p:nvSpPr>
        <p:spPr>
          <a:xfrm>
            <a:off x="1028700" y="-652151"/>
            <a:ext cx="3927300" cy="9043500"/>
          </a:xfrm>
          <a:prstGeom prst="rect">
            <a:avLst/>
          </a:prstGeom>
          <a:noFill/>
          <a:ln>
            <a:noFill/>
          </a:ln>
        </p:spPr>
        <p:txBody>
          <a:bodyPr spcFirstLastPara="1" wrap="square" lIns="0" tIns="0" rIns="0" bIns="0" anchor="t" anchorCtr="0">
            <a:noAutofit/>
          </a:bodyPr>
          <a:lstStyle/>
          <a:p>
            <a:pPr marL="0" marR="0" lvl="0" indent="0" algn="ctr" rtl="0">
              <a:lnSpc>
                <a:spcPct val="140002"/>
              </a:lnSpc>
              <a:spcBef>
                <a:spcPts val="0"/>
              </a:spcBef>
              <a:spcAft>
                <a:spcPts val="0"/>
              </a:spcAft>
              <a:buNone/>
            </a:pPr>
            <a:r>
              <a:rPr lang="en-US" sz="52777" b="0" i="0" u="none" strike="noStrike" cap="none">
                <a:solidFill>
                  <a:srgbClr val="FFFFFF"/>
                </a:solidFill>
                <a:latin typeface="Open Sans ExtraBold"/>
                <a:ea typeface="Open Sans ExtraBold"/>
                <a:cs typeface="Open Sans ExtraBold"/>
                <a:sym typeface="Open Sans ExtraBold"/>
              </a:rPr>
              <a:t>2</a:t>
            </a:r>
            <a:endParaRPr/>
          </a:p>
        </p:txBody>
      </p:sp>
      <p:sp>
        <p:nvSpPr>
          <p:cNvPr id="100" name="Google Shape;100;g815c313657_0_4"/>
          <p:cNvSpPr txBox="1"/>
          <p:nvPr/>
        </p:nvSpPr>
        <p:spPr>
          <a:xfrm>
            <a:off x="2846578" y="7235101"/>
            <a:ext cx="4751700" cy="1008300"/>
          </a:xfrm>
          <a:prstGeom prst="rect">
            <a:avLst/>
          </a:prstGeom>
          <a:noFill/>
          <a:ln>
            <a:noFill/>
          </a:ln>
        </p:spPr>
        <p:txBody>
          <a:bodyPr spcFirstLastPara="1" wrap="square" lIns="0" tIns="0" rIns="0" bIns="0" anchor="t" anchorCtr="0">
            <a:noAutofit/>
          </a:bodyPr>
          <a:lstStyle/>
          <a:p>
            <a:pPr marL="0" marR="0" lvl="0" indent="0" algn="ctr" rtl="0">
              <a:lnSpc>
                <a:spcPct val="139996"/>
              </a:lnSpc>
              <a:spcBef>
                <a:spcPts val="0"/>
              </a:spcBef>
              <a:spcAft>
                <a:spcPts val="0"/>
              </a:spcAft>
              <a:buNone/>
            </a:pPr>
            <a:r>
              <a:rPr lang="en-US" sz="5928" b="0" i="0" u="none" strike="noStrike" cap="none">
                <a:solidFill>
                  <a:srgbClr val="FFFFFF"/>
                </a:solidFill>
                <a:latin typeface="Open Sans ExtraBold"/>
                <a:ea typeface="Open Sans ExtraBold"/>
                <a:cs typeface="Open Sans ExtraBold"/>
                <a:sym typeface="Open Sans ExtraBold"/>
              </a:rPr>
              <a:t>Impressions</a:t>
            </a:r>
            <a:endParaRPr/>
          </a:p>
        </p:txBody>
      </p:sp>
      <p:sp>
        <p:nvSpPr>
          <p:cNvPr id="101" name="Google Shape;101;g815c313657_0_4"/>
          <p:cNvSpPr txBox="1"/>
          <p:nvPr/>
        </p:nvSpPr>
        <p:spPr>
          <a:xfrm>
            <a:off x="4348880" y="-652151"/>
            <a:ext cx="4516500" cy="9043500"/>
          </a:xfrm>
          <a:prstGeom prst="rect">
            <a:avLst/>
          </a:prstGeom>
          <a:noFill/>
          <a:ln>
            <a:noFill/>
          </a:ln>
        </p:spPr>
        <p:txBody>
          <a:bodyPr spcFirstLastPara="1" wrap="square" lIns="0" tIns="0" rIns="0" bIns="0" anchor="t" anchorCtr="0">
            <a:noAutofit/>
          </a:bodyPr>
          <a:lstStyle/>
          <a:p>
            <a:pPr marL="0" marR="0" lvl="0" indent="0" algn="ctr" rtl="0">
              <a:lnSpc>
                <a:spcPct val="140002"/>
              </a:lnSpc>
              <a:spcBef>
                <a:spcPts val="0"/>
              </a:spcBef>
              <a:spcAft>
                <a:spcPts val="0"/>
              </a:spcAft>
              <a:buNone/>
            </a:pPr>
            <a:r>
              <a:rPr lang="en-US" sz="52777" b="0" i="0" u="none" strike="noStrike" cap="none">
                <a:solidFill>
                  <a:srgbClr val="FFFFFF"/>
                </a:solidFill>
                <a:latin typeface="Open Sans ExtraBold"/>
                <a:ea typeface="Open Sans ExtraBold"/>
                <a:cs typeface="Open Sans ExtraBold"/>
                <a:sym typeface="Open Sans ExtraBold"/>
              </a:rPr>
              <a:t>B</a:t>
            </a:r>
            <a:endParaRPr/>
          </a:p>
        </p:txBody>
      </p:sp>
      <p:sp>
        <p:nvSpPr>
          <p:cNvPr id="102" name="Google Shape;102;g815c313657_0_4"/>
          <p:cNvSpPr txBox="1"/>
          <p:nvPr/>
        </p:nvSpPr>
        <p:spPr>
          <a:xfrm>
            <a:off x="10248362" y="1453104"/>
            <a:ext cx="7490400" cy="5687700"/>
          </a:xfrm>
          <a:prstGeom prst="rect">
            <a:avLst/>
          </a:prstGeom>
          <a:noFill/>
          <a:ln>
            <a:noFill/>
          </a:ln>
        </p:spPr>
        <p:txBody>
          <a:bodyPr spcFirstLastPara="1" wrap="square" lIns="0" tIns="0" rIns="0" bIns="0" anchor="t" anchorCtr="0">
            <a:noAutofit/>
          </a:bodyPr>
          <a:lstStyle/>
          <a:p>
            <a:pPr marL="0" marR="0" lvl="0" indent="0" algn="ctr" rtl="0">
              <a:lnSpc>
                <a:spcPct val="140001"/>
              </a:lnSpc>
              <a:spcBef>
                <a:spcPts val="0"/>
              </a:spcBef>
              <a:spcAft>
                <a:spcPts val="0"/>
              </a:spcAft>
              <a:buNone/>
            </a:pPr>
            <a:r>
              <a:rPr lang="en-US" sz="21794" b="0" i="0" u="none" strike="noStrike" cap="none">
                <a:solidFill>
                  <a:srgbClr val="FFFFFF"/>
                </a:solidFill>
                <a:latin typeface="Open Sans ExtraBold"/>
                <a:ea typeface="Open Sans ExtraBold"/>
                <a:cs typeface="Open Sans ExtraBold"/>
                <a:sym typeface="Open Sans ExtraBold"/>
              </a:rPr>
              <a:t>100%</a:t>
            </a:r>
            <a:endParaRPr/>
          </a:p>
          <a:p>
            <a:pPr marL="0" marR="0" lvl="0" indent="0" algn="ctr" rtl="0">
              <a:lnSpc>
                <a:spcPct val="140001"/>
              </a:lnSpc>
              <a:spcBef>
                <a:spcPts val="0"/>
              </a:spcBef>
              <a:spcAft>
                <a:spcPts val="0"/>
              </a:spcAft>
              <a:buNone/>
            </a:pPr>
            <a:r>
              <a:rPr lang="en-US" sz="10897" b="0" i="0" u="none" strike="noStrike" cap="none">
                <a:solidFill>
                  <a:srgbClr val="FFFFFF"/>
                </a:solidFill>
                <a:latin typeface="Open Sans ExtraBold"/>
                <a:ea typeface="Open Sans ExtraBold"/>
                <a:cs typeface="Open Sans ExtraBold"/>
                <a:sym typeface="Open Sans ExtraBold"/>
              </a:rPr>
              <a:t> YOY</a:t>
            </a:r>
            <a:endParaRPr/>
          </a:p>
        </p:txBody>
      </p:sp>
      <p:sp>
        <p:nvSpPr>
          <p:cNvPr id="103" name="Google Shape;103;g815c313657_0_4"/>
          <p:cNvSpPr txBox="1"/>
          <p:nvPr/>
        </p:nvSpPr>
        <p:spPr>
          <a:xfrm>
            <a:off x="9427406" y="4112476"/>
            <a:ext cx="982200" cy="2339700"/>
          </a:xfrm>
          <a:prstGeom prst="rect">
            <a:avLst/>
          </a:prstGeom>
          <a:noFill/>
          <a:ln>
            <a:noFill/>
          </a:ln>
        </p:spPr>
        <p:txBody>
          <a:bodyPr spcFirstLastPara="1" wrap="square" lIns="0" tIns="0" rIns="0" bIns="0" anchor="t" anchorCtr="0">
            <a:noAutofit/>
          </a:bodyPr>
          <a:lstStyle/>
          <a:p>
            <a:pPr marL="0" marR="0" lvl="0" indent="0" algn="ctr" rtl="0">
              <a:lnSpc>
                <a:spcPct val="140010"/>
              </a:lnSpc>
              <a:spcBef>
                <a:spcPts val="0"/>
              </a:spcBef>
              <a:spcAft>
                <a:spcPts val="0"/>
              </a:spcAft>
              <a:buNone/>
            </a:pPr>
            <a:r>
              <a:rPr lang="en-US" sz="13664" b="0" i="0" u="none" strike="noStrike" cap="none">
                <a:solidFill>
                  <a:srgbClr val="000000"/>
                </a:solidFill>
                <a:latin typeface="Open Sans ExtraBold"/>
                <a:ea typeface="Open Sans ExtraBold"/>
                <a:cs typeface="Open Sans ExtraBold"/>
                <a:sym typeface="Open Sans ExtraBold"/>
              </a:rPr>
              <a: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8"/>
          <p:cNvSpPr/>
          <p:nvPr/>
        </p:nvSpPr>
        <p:spPr>
          <a:xfrm>
            <a:off x="-1622782" y="0"/>
            <a:ext cx="6494906" cy="10287000"/>
          </a:xfrm>
          <a:prstGeom prst="rect">
            <a:avLst/>
          </a:prstGeom>
          <a:solidFill>
            <a:srgbClr val="2E41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8"/>
          <p:cNvGrpSpPr/>
          <p:nvPr/>
        </p:nvGrpSpPr>
        <p:grpSpPr>
          <a:xfrm>
            <a:off x="6257103" y="4655433"/>
            <a:ext cx="9540109" cy="2616729"/>
            <a:chOff x="0" y="-28575"/>
            <a:chExt cx="12720147" cy="3488971"/>
          </a:xfrm>
        </p:grpSpPr>
        <p:sp>
          <p:nvSpPr>
            <p:cNvPr id="399" name="Google Shape;399;p8"/>
            <p:cNvSpPr txBox="1"/>
            <p:nvPr/>
          </p:nvSpPr>
          <p:spPr>
            <a:xfrm>
              <a:off x="0" y="-28575"/>
              <a:ext cx="12720147" cy="61785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900" b="1" i="0" u="none" strike="noStrike" cap="none">
                  <a:solidFill>
                    <a:srgbClr val="37C9EF"/>
                  </a:solidFill>
                  <a:latin typeface="Saira"/>
                  <a:ea typeface="Saira"/>
                  <a:cs typeface="Saira"/>
                  <a:sym typeface="Saira"/>
                </a:rPr>
                <a:t>Edge Density =  1.155514e-05</a:t>
              </a:r>
              <a:endParaRPr/>
            </a:p>
          </p:txBody>
        </p:sp>
        <p:sp>
          <p:nvSpPr>
            <p:cNvPr id="400" name="Google Shape;400;p8"/>
            <p:cNvSpPr txBox="1"/>
            <p:nvPr/>
          </p:nvSpPr>
          <p:spPr>
            <a:xfrm>
              <a:off x="0" y="865151"/>
              <a:ext cx="12720147" cy="259524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600" b="0" i="0" u="none" strike="noStrike" cap="none">
                  <a:solidFill>
                    <a:srgbClr val="49403C"/>
                  </a:solidFill>
                  <a:latin typeface="Open Sans"/>
                  <a:ea typeface="Open Sans"/>
                  <a:cs typeface="Open Sans"/>
                  <a:sym typeface="Open Sans"/>
                </a:rPr>
                <a:t>Edge Density is very low for 2 reasons:</a:t>
              </a:r>
              <a:endParaRPr/>
            </a:p>
            <a:p>
              <a:pPr marL="429260" marR="0" lvl="1" indent="-214630" algn="l" rtl="0">
                <a:lnSpc>
                  <a:spcPct val="150000"/>
                </a:lnSpc>
                <a:spcBef>
                  <a:spcPts val="0"/>
                </a:spcBef>
                <a:spcAft>
                  <a:spcPts val="0"/>
                </a:spcAft>
                <a:buClr>
                  <a:srgbClr val="49403C"/>
                </a:buClr>
                <a:buSzPts val="2600"/>
                <a:buFont typeface="Arial"/>
                <a:buChar char="•"/>
              </a:pPr>
              <a:r>
                <a:rPr lang="en-US" sz="2600" b="0" i="0" u="none" strike="noStrike" cap="none">
                  <a:solidFill>
                    <a:srgbClr val="49403C"/>
                  </a:solidFill>
                  <a:latin typeface="Open Sans"/>
                  <a:ea typeface="Open Sans"/>
                  <a:cs typeface="Open Sans"/>
                  <a:sym typeface="Open Sans"/>
                </a:rPr>
                <a:t>Retweets are only outflows from Source to Target</a:t>
              </a:r>
              <a:endParaRPr/>
            </a:p>
            <a:p>
              <a:pPr marL="429260" marR="0" lvl="1" indent="-214630" algn="l" rtl="0">
                <a:lnSpc>
                  <a:spcPct val="150000"/>
                </a:lnSpc>
                <a:spcBef>
                  <a:spcPts val="0"/>
                </a:spcBef>
                <a:spcAft>
                  <a:spcPts val="0"/>
                </a:spcAft>
                <a:buClr>
                  <a:srgbClr val="49403C"/>
                </a:buClr>
                <a:buSzPts val="2600"/>
                <a:buFont typeface="Arial"/>
                <a:buChar char="•"/>
              </a:pPr>
              <a:r>
                <a:rPr lang="en-US" sz="2600" b="0" i="0" u="none" strike="noStrike" cap="none">
                  <a:solidFill>
                    <a:srgbClr val="49403C"/>
                  </a:solidFill>
                  <a:latin typeface="Open Sans"/>
                  <a:ea typeface="Open Sans"/>
                  <a:cs typeface="Open Sans"/>
                  <a:sym typeface="Open Sans"/>
                </a:rPr>
                <a:t>Most users are “content consumers” who only retweet, rather than creating content for others to retweet</a:t>
              </a:r>
              <a:endParaRPr/>
            </a:p>
          </p:txBody>
        </p:sp>
      </p:grpSp>
      <p:sp>
        <p:nvSpPr>
          <p:cNvPr id="401" name="Google Shape;401;p8"/>
          <p:cNvSpPr/>
          <p:nvPr/>
        </p:nvSpPr>
        <p:spPr>
          <a:xfrm>
            <a:off x="1032247" y="7473571"/>
            <a:ext cx="1582842" cy="1589937"/>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0" y="8594565"/>
            <a:ext cx="4400550" cy="4400550"/>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43C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8"/>
          <p:cNvPicPr preferRelativeResize="0"/>
          <p:nvPr/>
        </p:nvPicPr>
        <p:blipFill rotWithShape="1">
          <a:blip r:embed="rId3">
            <a:alphaModFix/>
          </a:blip>
          <a:srcRect/>
          <a:stretch/>
        </p:blipFill>
        <p:spPr>
          <a:xfrm rot="5400000">
            <a:off x="5262433" y="921197"/>
            <a:ext cx="687199" cy="654725"/>
          </a:xfrm>
          <a:prstGeom prst="rect">
            <a:avLst/>
          </a:prstGeom>
          <a:noFill/>
          <a:ln>
            <a:noFill/>
          </a:ln>
        </p:spPr>
      </p:pic>
      <p:sp>
        <p:nvSpPr>
          <p:cNvPr id="404" name="Google Shape;404;p8"/>
          <p:cNvSpPr txBox="1"/>
          <p:nvPr/>
        </p:nvSpPr>
        <p:spPr>
          <a:xfrm>
            <a:off x="323766" y="1910534"/>
            <a:ext cx="4407371" cy="2566035"/>
          </a:xfrm>
          <a:prstGeom prst="rect">
            <a:avLst/>
          </a:prstGeom>
          <a:noFill/>
          <a:ln>
            <a:noFill/>
          </a:ln>
        </p:spPr>
        <p:txBody>
          <a:bodyPr spcFirstLastPara="1" wrap="square" lIns="0" tIns="0" rIns="0" bIns="0" anchor="t" anchorCtr="0">
            <a:spAutoFit/>
          </a:bodyPr>
          <a:lstStyle/>
          <a:p>
            <a:pPr marL="0" marR="0" lvl="0" indent="0" algn="l" rtl="0">
              <a:lnSpc>
                <a:spcPct val="123000"/>
              </a:lnSpc>
              <a:spcBef>
                <a:spcPts val="0"/>
              </a:spcBef>
              <a:spcAft>
                <a:spcPts val="0"/>
              </a:spcAft>
              <a:buNone/>
            </a:pPr>
            <a:r>
              <a:rPr lang="en-US" sz="5500" b="0" i="0" u="none" strike="noStrike" cap="none">
                <a:solidFill>
                  <a:srgbClr val="FFFFFF"/>
                </a:solidFill>
                <a:latin typeface="Open Sans ExtraBold"/>
                <a:ea typeface="Open Sans ExtraBold"/>
                <a:cs typeface="Open Sans ExtraBold"/>
                <a:sym typeface="Open Sans ExtraBold"/>
              </a:rPr>
              <a:t>SOCIAL NETWORK ANALYSIS</a:t>
            </a:r>
            <a:endParaRPr/>
          </a:p>
        </p:txBody>
      </p:sp>
      <p:grpSp>
        <p:nvGrpSpPr>
          <p:cNvPr id="405" name="Google Shape;405;p8"/>
          <p:cNvGrpSpPr/>
          <p:nvPr/>
        </p:nvGrpSpPr>
        <p:grpSpPr>
          <a:xfrm>
            <a:off x="6257103" y="852991"/>
            <a:ext cx="10221555" cy="1115588"/>
            <a:chOff x="0" y="-28575"/>
            <a:chExt cx="13628740" cy="1487451"/>
          </a:xfrm>
        </p:grpSpPr>
        <p:sp>
          <p:nvSpPr>
            <p:cNvPr id="406" name="Google Shape;406;p8"/>
            <p:cNvSpPr txBox="1"/>
            <p:nvPr/>
          </p:nvSpPr>
          <p:spPr>
            <a:xfrm>
              <a:off x="0" y="-28575"/>
              <a:ext cx="13628740" cy="61785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900" b="1" i="0" u="none" strike="noStrike" cap="none">
                  <a:solidFill>
                    <a:srgbClr val="37C9EF"/>
                  </a:solidFill>
                  <a:latin typeface="Saira"/>
                  <a:ea typeface="Saira"/>
                  <a:cs typeface="Saira"/>
                  <a:sym typeface="Saira"/>
                </a:rPr>
                <a:t>Number of nodes = 52047</a:t>
              </a:r>
              <a:endParaRPr/>
            </a:p>
          </p:txBody>
        </p:sp>
        <p:sp>
          <p:nvSpPr>
            <p:cNvPr id="407" name="Google Shape;407;p8"/>
            <p:cNvSpPr txBox="1"/>
            <p:nvPr/>
          </p:nvSpPr>
          <p:spPr>
            <a:xfrm>
              <a:off x="0" y="874676"/>
              <a:ext cx="13628740" cy="5842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500" b="0" i="0" u="none" strike="noStrike" cap="none">
                  <a:solidFill>
                    <a:srgbClr val="49403C"/>
                  </a:solidFill>
                  <a:latin typeface="Open Sans"/>
                  <a:ea typeface="Open Sans"/>
                  <a:cs typeface="Open Sans"/>
                  <a:sym typeface="Open Sans"/>
                </a:rPr>
                <a:t>Lots of users were engaged on Twitter during the Final </a:t>
              </a:r>
              <a:endParaRPr/>
            </a:p>
          </p:txBody>
        </p:sp>
      </p:grpSp>
      <p:grpSp>
        <p:nvGrpSpPr>
          <p:cNvPr id="408" name="Google Shape;408;p8"/>
          <p:cNvGrpSpPr/>
          <p:nvPr/>
        </p:nvGrpSpPr>
        <p:grpSpPr>
          <a:xfrm>
            <a:off x="6257103" y="8127472"/>
            <a:ext cx="8794893" cy="1130828"/>
            <a:chOff x="0" y="-28575"/>
            <a:chExt cx="11726525" cy="1507771"/>
          </a:xfrm>
        </p:grpSpPr>
        <p:sp>
          <p:nvSpPr>
            <p:cNvPr id="409" name="Google Shape;409;p8"/>
            <p:cNvSpPr txBox="1"/>
            <p:nvPr/>
          </p:nvSpPr>
          <p:spPr>
            <a:xfrm>
              <a:off x="0" y="-28575"/>
              <a:ext cx="11726525" cy="61785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900" b="1" i="0" u="none" strike="noStrike" cap="none">
                  <a:solidFill>
                    <a:srgbClr val="37C9EF"/>
                  </a:solidFill>
                  <a:latin typeface="Saira"/>
                  <a:ea typeface="Saira"/>
                  <a:cs typeface="Saira"/>
                  <a:sym typeface="Saira"/>
                </a:rPr>
                <a:t>Reciprocity = 0</a:t>
              </a:r>
              <a:endParaRPr/>
            </a:p>
          </p:txBody>
        </p:sp>
        <p:sp>
          <p:nvSpPr>
            <p:cNvPr id="410" name="Google Shape;410;p8"/>
            <p:cNvSpPr txBox="1"/>
            <p:nvPr/>
          </p:nvSpPr>
          <p:spPr>
            <a:xfrm>
              <a:off x="0" y="865151"/>
              <a:ext cx="11726525" cy="61404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600" b="0" i="0" u="none" strike="noStrike" cap="none">
                  <a:solidFill>
                    <a:srgbClr val="49403C"/>
                  </a:solidFill>
                  <a:latin typeface="Open Sans"/>
                  <a:ea typeface="Open Sans"/>
                  <a:cs typeface="Open Sans"/>
                  <a:sym typeface="Open Sans"/>
                </a:rPr>
                <a:t>This proves our assumptions of the above bullet</a:t>
              </a:r>
              <a:endParaRPr/>
            </a:p>
          </p:txBody>
        </p:sp>
      </p:grpSp>
      <p:grpSp>
        <p:nvGrpSpPr>
          <p:cNvPr id="411" name="Google Shape;411;p8"/>
          <p:cNvGrpSpPr/>
          <p:nvPr/>
        </p:nvGrpSpPr>
        <p:grpSpPr>
          <a:xfrm>
            <a:off x="6257103" y="2622184"/>
            <a:ext cx="10221555" cy="1130828"/>
            <a:chOff x="0" y="-28575"/>
            <a:chExt cx="13628740" cy="1507771"/>
          </a:xfrm>
        </p:grpSpPr>
        <p:sp>
          <p:nvSpPr>
            <p:cNvPr id="412" name="Google Shape;412;p8"/>
            <p:cNvSpPr txBox="1"/>
            <p:nvPr/>
          </p:nvSpPr>
          <p:spPr>
            <a:xfrm>
              <a:off x="0" y="-28575"/>
              <a:ext cx="13628740" cy="61785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900" b="1" i="0" u="none" strike="noStrike" cap="none">
                  <a:solidFill>
                    <a:srgbClr val="37C9EF"/>
                  </a:solidFill>
                  <a:latin typeface="Saira"/>
                  <a:ea typeface="Saira"/>
                  <a:cs typeface="Saira"/>
                  <a:sym typeface="Saira"/>
                </a:rPr>
                <a:t>Number of edges = 31301</a:t>
              </a:r>
              <a:endParaRPr/>
            </a:p>
          </p:txBody>
        </p:sp>
        <p:sp>
          <p:nvSpPr>
            <p:cNvPr id="413" name="Google Shape;413;p8"/>
            <p:cNvSpPr txBox="1"/>
            <p:nvPr/>
          </p:nvSpPr>
          <p:spPr>
            <a:xfrm>
              <a:off x="0" y="865151"/>
              <a:ext cx="13628740" cy="61404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600" b="0" i="0" u="none" strike="noStrike" cap="none">
                  <a:solidFill>
                    <a:srgbClr val="49403C"/>
                  </a:solidFill>
                  <a:latin typeface="Open Sans"/>
                  <a:ea typeface="Open Sans"/>
                  <a:cs typeface="Open Sans"/>
                  <a:sym typeface="Open Sans"/>
                </a:rPr>
                <a:t>In this case, it represents the retweets on Twitter</a:t>
              </a:r>
              <a:endParaRPr/>
            </a:p>
          </p:txBody>
        </p:sp>
      </p:grpSp>
      <p:pic>
        <p:nvPicPr>
          <p:cNvPr id="414" name="Google Shape;414;p8"/>
          <p:cNvPicPr preferRelativeResize="0"/>
          <p:nvPr/>
        </p:nvPicPr>
        <p:blipFill rotWithShape="1">
          <a:blip r:embed="rId3">
            <a:alphaModFix/>
          </a:blip>
          <a:srcRect/>
          <a:stretch/>
        </p:blipFill>
        <p:spPr>
          <a:xfrm rot="5400000">
            <a:off x="5262433" y="4816138"/>
            <a:ext cx="687199" cy="654725"/>
          </a:xfrm>
          <a:prstGeom prst="rect">
            <a:avLst/>
          </a:prstGeom>
          <a:noFill/>
          <a:ln>
            <a:noFill/>
          </a:ln>
        </p:spPr>
      </p:pic>
      <p:pic>
        <p:nvPicPr>
          <p:cNvPr id="415" name="Google Shape;415;p8"/>
          <p:cNvPicPr preferRelativeResize="0"/>
          <p:nvPr/>
        </p:nvPicPr>
        <p:blipFill rotWithShape="1">
          <a:blip r:embed="rId3">
            <a:alphaModFix/>
          </a:blip>
          <a:srcRect/>
          <a:stretch/>
        </p:blipFill>
        <p:spPr>
          <a:xfrm rot="5400000">
            <a:off x="5262433" y="2659853"/>
            <a:ext cx="687199" cy="654725"/>
          </a:xfrm>
          <a:prstGeom prst="rect">
            <a:avLst/>
          </a:prstGeom>
          <a:noFill/>
          <a:ln>
            <a:noFill/>
          </a:ln>
        </p:spPr>
      </p:pic>
      <p:pic>
        <p:nvPicPr>
          <p:cNvPr id="416" name="Google Shape;416;p8"/>
          <p:cNvPicPr preferRelativeResize="0"/>
          <p:nvPr/>
        </p:nvPicPr>
        <p:blipFill rotWithShape="1">
          <a:blip r:embed="rId3">
            <a:alphaModFix/>
          </a:blip>
          <a:srcRect/>
          <a:stretch/>
        </p:blipFill>
        <p:spPr>
          <a:xfrm rot="5400000">
            <a:off x="5262433" y="8267202"/>
            <a:ext cx="687199" cy="654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9"/>
          <p:cNvSpPr/>
          <p:nvPr/>
        </p:nvSpPr>
        <p:spPr>
          <a:xfrm rot="10800000">
            <a:off x="-1540480" y="-3126501"/>
            <a:ext cx="4400550" cy="4400550"/>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44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2" name="Google Shape;422;p9"/>
          <p:cNvPicPr preferRelativeResize="0"/>
          <p:nvPr/>
        </p:nvPicPr>
        <p:blipFill rotWithShape="1">
          <a:blip r:embed="rId3">
            <a:alphaModFix/>
          </a:blip>
          <a:srcRect/>
          <a:stretch/>
        </p:blipFill>
        <p:spPr>
          <a:xfrm>
            <a:off x="4819196" y="2205430"/>
            <a:ext cx="7541996" cy="7052870"/>
          </a:xfrm>
          <a:prstGeom prst="rect">
            <a:avLst/>
          </a:prstGeom>
          <a:noFill/>
          <a:ln>
            <a:noFill/>
          </a:ln>
        </p:spPr>
      </p:pic>
      <p:sp>
        <p:nvSpPr>
          <p:cNvPr id="423" name="Google Shape;423;p9"/>
          <p:cNvSpPr txBox="1"/>
          <p:nvPr/>
        </p:nvSpPr>
        <p:spPr>
          <a:xfrm>
            <a:off x="12626771" y="2741267"/>
            <a:ext cx="5661229" cy="21986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202" b="0" i="0" u="none" strike="noStrike" cap="none">
                <a:solidFill>
                  <a:srgbClr val="37C9EF"/>
                </a:solidFill>
                <a:latin typeface="Open Sans ExtraBold"/>
                <a:ea typeface="Open Sans ExtraBold"/>
                <a:cs typeface="Open Sans ExtraBold"/>
                <a:sym typeface="Open Sans ExtraBold"/>
              </a:rPr>
              <a:t>Top 10 Nodes In Terms Of Their Degrees</a:t>
            </a:r>
            <a:endParaRPr/>
          </a:p>
        </p:txBody>
      </p:sp>
      <p:sp>
        <p:nvSpPr>
          <p:cNvPr id="424" name="Google Shape;424;p9"/>
          <p:cNvSpPr txBox="1"/>
          <p:nvPr/>
        </p:nvSpPr>
        <p:spPr>
          <a:xfrm>
            <a:off x="12754630" y="5270465"/>
            <a:ext cx="5003076" cy="21107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1" i="0" u="none" strike="noStrike" cap="none">
                <a:solidFill>
                  <a:srgbClr val="244357"/>
                </a:solidFill>
                <a:latin typeface="Open Sans"/>
                <a:ea typeface="Open Sans"/>
                <a:cs typeface="Open Sans"/>
                <a:sym typeface="Open Sans"/>
              </a:rPr>
              <a:t>The max degree is 8406 which means one tweet got retweeted 8406 times. </a:t>
            </a:r>
            <a:endParaRPr/>
          </a:p>
          <a:p>
            <a:pPr marL="0" marR="0" lvl="0" indent="0" algn="l" rtl="0">
              <a:lnSpc>
                <a:spcPct val="139958"/>
              </a:lnSpc>
              <a:spcBef>
                <a:spcPts val="0"/>
              </a:spcBef>
              <a:spcAft>
                <a:spcPts val="0"/>
              </a:spcAft>
              <a:buNone/>
            </a:pPr>
            <a:r>
              <a:rPr lang="en-US" sz="2400" b="1" i="0" u="none" strike="noStrike" cap="none">
                <a:solidFill>
                  <a:srgbClr val="244357"/>
                </a:solidFill>
                <a:latin typeface="Open Sans"/>
                <a:ea typeface="Open Sans"/>
                <a:cs typeface="Open Sans"/>
                <a:sym typeface="Open Sans"/>
              </a:rPr>
              <a:t>Second most popular tweet was retweeted around 4000 times</a:t>
            </a:r>
            <a:endParaRPr/>
          </a:p>
        </p:txBody>
      </p:sp>
      <p:sp>
        <p:nvSpPr>
          <p:cNvPr id="425" name="Google Shape;425;p9"/>
          <p:cNvSpPr/>
          <p:nvPr/>
        </p:nvSpPr>
        <p:spPr>
          <a:xfrm>
            <a:off x="213043" y="6109112"/>
            <a:ext cx="4475532" cy="619674"/>
          </a:xfrm>
          <a:prstGeom prst="rect">
            <a:avLst/>
          </a:prstGeom>
          <a:solidFill>
            <a:srgbClr val="28A7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213043" y="2091411"/>
            <a:ext cx="4475532" cy="602232"/>
          </a:xfrm>
          <a:prstGeom prst="rect">
            <a:avLst/>
          </a:prstGeom>
          <a:solidFill>
            <a:srgbClr val="3ED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213043" y="2885502"/>
            <a:ext cx="4475532" cy="602232"/>
          </a:xfrm>
          <a:prstGeom prst="rect">
            <a:avLst/>
          </a:prstGeom>
          <a:solidFill>
            <a:srgbClr val="4B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213043" y="3654790"/>
            <a:ext cx="4475532" cy="601379"/>
          </a:xfrm>
          <a:prstGeom prst="rect">
            <a:avLst/>
          </a:prstGeom>
          <a:solidFill>
            <a:srgbClr val="37C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213043" y="4509698"/>
            <a:ext cx="4475532" cy="593007"/>
          </a:xfrm>
          <a:prstGeom prst="rect">
            <a:avLst/>
          </a:prstGeom>
          <a:solidFill>
            <a:srgbClr val="37C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213043" y="5308565"/>
            <a:ext cx="4475532" cy="564854"/>
          </a:xfrm>
          <a:prstGeom prst="rect">
            <a:avLst/>
          </a:prstGeom>
          <a:solidFill>
            <a:srgbClr val="28A7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txBox="1"/>
          <p:nvPr/>
        </p:nvSpPr>
        <p:spPr>
          <a:xfrm>
            <a:off x="351236" y="2167330"/>
            <a:ext cx="3386543" cy="384776"/>
          </a:xfrm>
          <a:prstGeom prst="rect">
            <a:avLst/>
          </a:prstGeom>
          <a:noFill/>
          <a:ln>
            <a:noFill/>
          </a:ln>
        </p:spPr>
        <p:txBody>
          <a:bodyPr spcFirstLastPara="1" wrap="square" lIns="0" tIns="0" rIns="0" bIns="0" anchor="t" anchorCtr="0">
            <a:spAutoFit/>
          </a:bodyPr>
          <a:lstStyle/>
          <a:p>
            <a:pPr marL="0" marR="0" lvl="0" indent="0" algn="l" rtl="0">
              <a:lnSpc>
                <a:spcPct val="140017"/>
              </a:lnSpc>
              <a:spcBef>
                <a:spcPts val="0"/>
              </a:spcBef>
              <a:spcAft>
                <a:spcPts val="0"/>
              </a:spcAft>
              <a:buNone/>
            </a:pPr>
            <a:r>
              <a:rPr lang="en-US" sz="2274" b="0" i="0" u="none" strike="noStrike" cap="none">
                <a:solidFill>
                  <a:srgbClr val="FFFFFF"/>
                </a:solidFill>
                <a:latin typeface="Arial"/>
                <a:ea typeface="Arial"/>
                <a:cs typeface="Arial"/>
                <a:sym typeface="Arial"/>
              </a:rPr>
              <a:t>"NBA"</a:t>
            </a:r>
            <a:endParaRPr/>
          </a:p>
        </p:txBody>
      </p:sp>
      <p:sp>
        <p:nvSpPr>
          <p:cNvPr id="432" name="Google Shape;432;p9"/>
          <p:cNvSpPr/>
          <p:nvPr/>
        </p:nvSpPr>
        <p:spPr>
          <a:xfrm>
            <a:off x="213043" y="6934474"/>
            <a:ext cx="4475532" cy="602232"/>
          </a:xfrm>
          <a:prstGeom prst="rect">
            <a:avLst/>
          </a:prstGeom>
          <a:solidFill>
            <a:srgbClr val="2C92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13043" y="7747344"/>
            <a:ext cx="4475532" cy="602232"/>
          </a:xfrm>
          <a:prstGeom prst="rect">
            <a:avLst/>
          </a:prstGeom>
          <a:solidFill>
            <a:srgbClr val="2C92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13043" y="8656068"/>
            <a:ext cx="4475532" cy="602232"/>
          </a:xfrm>
          <a:prstGeom prst="rect">
            <a:avLst/>
          </a:prstGeom>
          <a:solidFill>
            <a:srgbClr val="135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13043" y="9491504"/>
            <a:ext cx="4475532" cy="602232"/>
          </a:xfrm>
          <a:prstGeom prst="rect">
            <a:avLst/>
          </a:prstGeom>
          <a:solidFill>
            <a:srgbClr val="135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txBox="1"/>
          <p:nvPr/>
        </p:nvSpPr>
        <p:spPr>
          <a:xfrm>
            <a:off x="351236" y="2935202"/>
            <a:ext cx="4199145" cy="445682"/>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US" sz="2549" b="0" i="0" u="none" strike="noStrike" cap="none">
                <a:solidFill>
                  <a:srgbClr val="FFFFFF"/>
                </a:solidFill>
                <a:latin typeface="Arial"/>
                <a:ea typeface="Arial"/>
                <a:cs typeface="Arial"/>
                <a:sym typeface="Arial"/>
              </a:rPr>
              <a:t>"BleacherReport"</a:t>
            </a:r>
            <a:endParaRPr/>
          </a:p>
        </p:txBody>
      </p:sp>
      <p:sp>
        <p:nvSpPr>
          <p:cNvPr id="437" name="Google Shape;437;p9"/>
          <p:cNvSpPr txBox="1"/>
          <p:nvPr/>
        </p:nvSpPr>
        <p:spPr>
          <a:xfrm>
            <a:off x="351236" y="3704064"/>
            <a:ext cx="4199145" cy="445682"/>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US" sz="2549" b="0" i="0" u="none" strike="noStrike" cap="none">
                <a:solidFill>
                  <a:srgbClr val="FFFFFF"/>
                </a:solidFill>
                <a:latin typeface="Arial"/>
                <a:ea typeface="Arial"/>
                <a:cs typeface="Arial"/>
                <a:sym typeface="Arial"/>
              </a:rPr>
              <a:t>"Arabic1_NBA"</a:t>
            </a:r>
            <a:endParaRPr/>
          </a:p>
        </p:txBody>
      </p:sp>
      <p:sp>
        <p:nvSpPr>
          <p:cNvPr id="438" name="Google Shape;438;p9"/>
          <p:cNvSpPr txBox="1"/>
          <p:nvPr/>
        </p:nvSpPr>
        <p:spPr>
          <a:xfrm>
            <a:off x="351236" y="4554785"/>
            <a:ext cx="4199145" cy="445682"/>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US" sz="2549" b="0" i="0" u="none" strike="noStrike" cap="none">
                <a:solidFill>
                  <a:srgbClr val="FFFFFF"/>
                </a:solidFill>
                <a:latin typeface="Arial"/>
                <a:ea typeface="Arial"/>
                <a:cs typeface="Arial"/>
                <a:sym typeface="Arial"/>
              </a:rPr>
              <a:t>"NBAonTNT"</a:t>
            </a:r>
            <a:endParaRPr/>
          </a:p>
        </p:txBody>
      </p:sp>
      <p:sp>
        <p:nvSpPr>
          <p:cNvPr id="439" name="Google Shape;439;p9"/>
          <p:cNvSpPr txBox="1"/>
          <p:nvPr/>
        </p:nvSpPr>
        <p:spPr>
          <a:xfrm>
            <a:off x="351236" y="5339576"/>
            <a:ext cx="4199145" cy="445682"/>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US" sz="2549" b="0" i="0" u="none" strike="noStrike" cap="none">
                <a:solidFill>
                  <a:srgbClr val="FFFFFF"/>
                </a:solidFill>
                <a:latin typeface="Arial"/>
                <a:ea typeface="Arial"/>
                <a:cs typeface="Arial"/>
                <a:sym typeface="Arial"/>
              </a:rPr>
              <a:t>"NBATV"</a:t>
            </a:r>
            <a:endParaRPr/>
          </a:p>
        </p:txBody>
      </p:sp>
      <p:sp>
        <p:nvSpPr>
          <p:cNvPr id="440" name="Google Shape;440;p9"/>
          <p:cNvSpPr txBox="1"/>
          <p:nvPr/>
        </p:nvSpPr>
        <p:spPr>
          <a:xfrm>
            <a:off x="351236" y="6167534"/>
            <a:ext cx="4199145" cy="445682"/>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US" sz="2549" b="0" i="0" u="none" strike="noStrike" cap="none">
                <a:solidFill>
                  <a:srgbClr val="FFFFFF"/>
                </a:solidFill>
                <a:latin typeface="Arial"/>
                <a:ea typeface="Arial"/>
                <a:cs typeface="Arial"/>
                <a:sym typeface="Arial"/>
              </a:rPr>
              <a:t>"NBA"</a:t>
            </a:r>
            <a:endParaRPr/>
          </a:p>
        </p:txBody>
      </p:sp>
      <p:sp>
        <p:nvSpPr>
          <p:cNvPr id="441" name="Google Shape;441;p9"/>
          <p:cNvSpPr txBox="1"/>
          <p:nvPr/>
        </p:nvSpPr>
        <p:spPr>
          <a:xfrm>
            <a:off x="351236" y="6984174"/>
            <a:ext cx="4199145" cy="445682"/>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US" sz="2549" b="0" i="0" u="none" strike="noStrike" cap="none">
                <a:solidFill>
                  <a:srgbClr val="FFFFFF"/>
                </a:solidFill>
                <a:latin typeface="Arial"/>
                <a:ea typeface="Arial"/>
                <a:cs typeface="Arial"/>
                <a:sym typeface="Arial"/>
              </a:rPr>
              <a:t>"B24PT"</a:t>
            </a:r>
            <a:endParaRPr/>
          </a:p>
        </p:txBody>
      </p:sp>
      <p:sp>
        <p:nvSpPr>
          <p:cNvPr id="442" name="Google Shape;442;p9"/>
          <p:cNvSpPr txBox="1"/>
          <p:nvPr/>
        </p:nvSpPr>
        <p:spPr>
          <a:xfrm>
            <a:off x="351236" y="7797044"/>
            <a:ext cx="4199145" cy="445682"/>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US" sz="2549" b="0" i="0" u="none" strike="noStrike" cap="none">
                <a:solidFill>
                  <a:srgbClr val="FFFFFF"/>
                </a:solidFill>
                <a:latin typeface="Arial"/>
                <a:ea typeface="Arial"/>
                <a:cs typeface="Arial"/>
                <a:sym typeface="Arial"/>
              </a:rPr>
              <a:t>"warriors"</a:t>
            </a:r>
            <a:endParaRPr/>
          </a:p>
        </p:txBody>
      </p:sp>
      <p:sp>
        <p:nvSpPr>
          <p:cNvPr id="443" name="Google Shape;443;p9"/>
          <p:cNvSpPr txBox="1"/>
          <p:nvPr/>
        </p:nvSpPr>
        <p:spPr>
          <a:xfrm>
            <a:off x="351236" y="8705768"/>
            <a:ext cx="4199145" cy="445682"/>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US" sz="2549" b="0" i="0" u="none" strike="noStrike" cap="none">
                <a:solidFill>
                  <a:srgbClr val="FFFFFF"/>
                </a:solidFill>
                <a:latin typeface="Arial"/>
                <a:ea typeface="Arial"/>
                <a:cs typeface="Arial"/>
                <a:sym typeface="Arial"/>
              </a:rPr>
              <a:t>"BleacherReport"</a:t>
            </a:r>
            <a:endParaRPr/>
          </a:p>
        </p:txBody>
      </p:sp>
      <p:sp>
        <p:nvSpPr>
          <p:cNvPr id="444" name="Google Shape;444;p9"/>
          <p:cNvSpPr txBox="1"/>
          <p:nvPr/>
        </p:nvSpPr>
        <p:spPr>
          <a:xfrm>
            <a:off x="351236" y="9541204"/>
            <a:ext cx="4199145" cy="445682"/>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US" sz="2549" b="0" i="0" u="none" strike="noStrike" cap="none">
                <a:solidFill>
                  <a:srgbClr val="FFFFFF"/>
                </a:solidFill>
                <a:latin typeface="Arial"/>
                <a:ea typeface="Arial"/>
                <a:cs typeface="Arial"/>
                <a:sym typeface="Arial"/>
              </a:rPr>
              <a:t>"HotNewHipHop"</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0"/>
          <p:cNvSpPr/>
          <p:nvPr/>
        </p:nvSpPr>
        <p:spPr>
          <a:xfrm>
            <a:off x="9684679" y="2746705"/>
            <a:ext cx="11132298" cy="4793589"/>
          </a:xfrm>
          <a:prstGeom prst="rect">
            <a:avLst/>
          </a:prstGeom>
          <a:solidFill>
            <a:srgbClr val="37C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0" name="Google Shape;450;p10"/>
          <p:cNvPicPr preferRelativeResize="0"/>
          <p:nvPr/>
        </p:nvPicPr>
        <p:blipFill rotWithShape="1">
          <a:blip r:embed="rId3">
            <a:alphaModFix/>
          </a:blip>
          <a:srcRect/>
          <a:stretch/>
        </p:blipFill>
        <p:spPr>
          <a:xfrm>
            <a:off x="16928988" y="3618491"/>
            <a:ext cx="1224571" cy="1224571"/>
          </a:xfrm>
          <a:prstGeom prst="rect">
            <a:avLst/>
          </a:prstGeom>
          <a:noFill/>
          <a:ln>
            <a:noFill/>
          </a:ln>
        </p:spPr>
      </p:pic>
      <p:pic>
        <p:nvPicPr>
          <p:cNvPr id="451" name="Google Shape;451;p10"/>
          <p:cNvPicPr preferRelativeResize="0"/>
          <p:nvPr/>
        </p:nvPicPr>
        <p:blipFill rotWithShape="1">
          <a:blip r:embed="rId4">
            <a:alphaModFix/>
          </a:blip>
          <a:srcRect/>
          <a:stretch/>
        </p:blipFill>
        <p:spPr>
          <a:xfrm>
            <a:off x="9946512" y="1028700"/>
            <a:ext cx="1835984" cy="1489152"/>
          </a:xfrm>
          <a:prstGeom prst="rect">
            <a:avLst/>
          </a:prstGeom>
          <a:noFill/>
          <a:ln>
            <a:noFill/>
          </a:ln>
        </p:spPr>
      </p:pic>
      <p:sp>
        <p:nvSpPr>
          <p:cNvPr id="452" name="Google Shape;452;p10"/>
          <p:cNvSpPr txBox="1"/>
          <p:nvPr/>
        </p:nvSpPr>
        <p:spPr>
          <a:xfrm>
            <a:off x="10711868" y="3371116"/>
            <a:ext cx="6829405" cy="147194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202" b="0" i="0" u="none" strike="noStrike" cap="none">
                <a:solidFill>
                  <a:srgbClr val="FAFEFF"/>
                </a:solidFill>
                <a:latin typeface="Open Sans ExtraBold"/>
                <a:ea typeface="Open Sans ExtraBold"/>
                <a:cs typeface="Open Sans ExtraBold"/>
                <a:sym typeface="Open Sans ExtraBold"/>
              </a:rPr>
              <a:t>The Most Retweeted Tweet</a:t>
            </a:r>
            <a:endParaRPr/>
          </a:p>
        </p:txBody>
      </p:sp>
      <p:sp>
        <p:nvSpPr>
          <p:cNvPr id="453" name="Google Shape;453;p10"/>
          <p:cNvSpPr txBox="1"/>
          <p:nvPr/>
        </p:nvSpPr>
        <p:spPr>
          <a:xfrm>
            <a:off x="10711868" y="5313312"/>
            <a:ext cx="7858105" cy="1140101"/>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4000" b="0" i="0" u="none" strike="noStrike" cap="none">
                <a:solidFill>
                  <a:srgbClr val="FAFEFF"/>
                </a:solidFill>
                <a:latin typeface="Open Sans ExtraBold"/>
                <a:ea typeface="Open Sans ExtraBold"/>
                <a:cs typeface="Open Sans ExtraBold"/>
                <a:sym typeface="Open Sans ExtraBold"/>
              </a:rPr>
              <a:t>= Node with the highest degree</a:t>
            </a:r>
            <a:endParaRPr/>
          </a:p>
        </p:txBody>
      </p:sp>
      <p:pic>
        <p:nvPicPr>
          <p:cNvPr id="454" name="Google Shape;454;p10"/>
          <p:cNvPicPr preferRelativeResize="0"/>
          <p:nvPr/>
        </p:nvPicPr>
        <p:blipFill>
          <a:blip r:embed="rId5">
            <a:alphaModFix/>
          </a:blip>
          <a:stretch>
            <a:fillRect/>
          </a:stretch>
        </p:blipFill>
        <p:spPr>
          <a:xfrm>
            <a:off x="621725" y="673826"/>
            <a:ext cx="8418075" cy="9469200"/>
          </a:xfrm>
          <a:prstGeom prst="rect">
            <a:avLst/>
          </a:prstGeom>
          <a:noFill/>
          <a:ln>
            <a:noFill/>
          </a:ln>
        </p:spPr>
      </p:pic>
      <p:pic>
        <p:nvPicPr>
          <p:cNvPr id="455" name="Google Shape;455;p10"/>
          <p:cNvPicPr preferRelativeResize="0"/>
          <p:nvPr/>
        </p:nvPicPr>
        <p:blipFill rotWithShape="1">
          <a:blip r:embed="rId6">
            <a:alphaModFix/>
          </a:blip>
          <a:srcRect b="6156"/>
          <a:stretch/>
        </p:blipFill>
        <p:spPr>
          <a:xfrm>
            <a:off x="9389825" y="6923650"/>
            <a:ext cx="6019251" cy="2869225"/>
          </a:xfrm>
          <a:prstGeom prst="rect">
            <a:avLst/>
          </a:prstGeom>
          <a:noFill/>
          <a:ln>
            <a:noFill/>
          </a:ln>
        </p:spPr>
      </p:pic>
      <p:sp>
        <p:nvSpPr>
          <p:cNvPr id="456" name="Google Shape;456;p10"/>
          <p:cNvSpPr/>
          <p:nvPr/>
        </p:nvSpPr>
        <p:spPr>
          <a:xfrm>
            <a:off x="10340684" y="7192623"/>
            <a:ext cx="960000" cy="2286000"/>
          </a:xfrm>
          <a:prstGeom prst="ellipse">
            <a:avLst/>
          </a:prstGeom>
          <a:noFill/>
          <a:ln w="19050" cap="flat" cmpd="sng">
            <a:solidFill>
              <a:srgbClr val="FF0000"/>
            </a:solidFill>
            <a:prstDash val="dash"/>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g81a6225125_0_0"/>
          <p:cNvPicPr preferRelativeResize="0"/>
          <p:nvPr/>
        </p:nvPicPr>
        <p:blipFill>
          <a:blip r:embed="rId3">
            <a:alphaModFix/>
          </a:blip>
          <a:stretch>
            <a:fillRect/>
          </a:stretch>
        </p:blipFill>
        <p:spPr>
          <a:xfrm>
            <a:off x="405275" y="1149510"/>
            <a:ext cx="7938500" cy="8408090"/>
          </a:xfrm>
          <a:prstGeom prst="rect">
            <a:avLst/>
          </a:prstGeom>
          <a:noFill/>
          <a:ln>
            <a:noFill/>
          </a:ln>
        </p:spPr>
      </p:pic>
      <p:pic>
        <p:nvPicPr>
          <p:cNvPr id="462" name="Google Shape;462;g81a6225125_0_0"/>
          <p:cNvPicPr preferRelativeResize="0"/>
          <p:nvPr/>
        </p:nvPicPr>
        <p:blipFill rotWithShape="1">
          <a:blip r:embed="rId4">
            <a:alphaModFix/>
          </a:blip>
          <a:srcRect t="5322" b="6556"/>
          <a:stretch/>
        </p:blipFill>
        <p:spPr>
          <a:xfrm>
            <a:off x="8343775" y="1400000"/>
            <a:ext cx="8906052" cy="4821625"/>
          </a:xfrm>
          <a:prstGeom prst="rect">
            <a:avLst/>
          </a:prstGeom>
          <a:noFill/>
          <a:ln>
            <a:noFill/>
          </a:ln>
        </p:spPr>
      </p:pic>
      <p:sp>
        <p:nvSpPr>
          <p:cNvPr id="463" name="Google Shape;463;g81a6225125_0_0"/>
          <p:cNvSpPr/>
          <p:nvPr/>
        </p:nvSpPr>
        <p:spPr>
          <a:xfrm>
            <a:off x="9532425" y="2280313"/>
            <a:ext cx="1358100" cy="37107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g81a6225125_0_0"/>
          <p:cNvSpPr txBox="1"/>
          <p:nvPr/>
        </p:nvSpPr>
        <p:spPr>
          <a:xfrm>
            <a:off x="8881275" y="6955625"/>
            <a:ext cx="7316400" cy="2415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1100"/>
              <a:buNone/>
            </a:pPr>
            <a:r>
              <a:rPr lang="en-US" sz="2700">
                <a:solidFill>
                  <a:srgbClr val="244357"/>
                </a:solidFill>
                <a:latin typeface="Open Sans"/>
                <a:ea typeface="Open Sans"/>
                <a:cs typeface="Open Sans"/>
                <a:sym typeface="Open Sans"/>
              </a:rPr>
              <a:t>The star of the night “</a:t>
            </a:r>
            <a:r>
              <a:rPr lang="en-US" sz="3500" b="1">
                <a:solidFill>
                  <a:srgbClr val="244357"/>
                </a:solidFill>
                <a:latin typeface="Open Sans"/>
                <a:ea typeface="Open Sans"/>
                <a:cs typeface="Open Sans"/>
                <a:sym typeface="Open Sans"/>
              </a:rPr>
              <a:t>Lebron James</a:t>
            </a:r>
            <a:r>
              <a:rPr lang="en-US" sz="2700">
                <a:solidFill>
                  <a:srgbClr val="244357"/>
                </a:solidFill>
                <a:latin typeface="Open Sans"/>
                <a:ea typeface="Open Sans"/>
                <a:cs typeface="Open Sans"/>
                <a:sym typeface="Open Sans"/>
              </a:rPr>
              <a:t>” is the most popular words followed by the “</a:t>
            </a:r>
            <a:r>
              <a:rPr lang="en-US" sz="2700" b="1">
                <a:solidFill>
                  <a:srgbClr val="244357"/>
                </a:solidFill>
                <a:latin typeface="Open Sans"/>
                <a:ea typeface="Open Sans"/>
                <a:cs typeface="Open Sans"/>
                <a:sym typeface="Open Sans"/>
              </a:rPr>
              <a:t>point</a:t>
            </a:r>
            <a:r>
              <a:rPr lang="en-US" sz="2700">
                <a:solidFill>
                  <a:srgbClr val="244357"/>
                </a:solidFill>
                <a:latin typeface="Open Sans"/>
                <a:ea typeface="Open Sans"/>
                <a:cs typeface="Open Sans"/>
                <a:sym typeface="Open Sans"/>
              </a:rPr>
              <a:t>”, “</a:t>
            </a:r>
            <a:r>
              <a:rPr lang="en-US" sz="2700" b="1">
                <a:solidFill>
                  <a:srgbClr val="244357"/>
                </a:solidFill>
                <a:latin typeface="Open Sans"/>
                <a:ea typeface="Open Sans"/>
                <a:cs typeface="Open Sans"/>
                <a:sym typeface="Open Sans"/>
              </a:rPr>
              <a:t>game</a:t>
            </a:r>
            <a:r>
              <a:rPr lang="en-US" sz="2700">
                <a:solidFill>
                  <a:srgbClr val="244357"/>
                </a:solidFill>
                <a:latin typeface="Open Sans"/>
                <a:ea typeface="Open Sans"/>
                <a:cs typeface="Open Sans"/>
                <a:sym typeface="Open Sans"/>
              </a:rPr>
              <a:t>”, and ”</a:t>
            </a:r>
            <a:r>
              <a:rPr lang="en-US" sz="2700" b="1">
                <a:solidFill>
                  <a:srgbClr val="244357"/>
                </a:solidFill>
                <a:latin typeface="Open Sans"/>
                <a:ea typeface="Open Sans"/>
                <a:cs typeface="Open Sans"/>
                <a:sym typeface="Open Sans"/>
              </a:rPr>
              <a:t>fan</a:t>
            </a:r>
            <a:r>
              <a:rPr lang="en-US" sz="2700">
                <a:solidFill>
                  <a:srgbClr val="244357"/>
                </a:solidFill>
                <a:latin typeface="Open Sans"/>
                <a:ea typeface="Open Sans"/>
                <a:cs typeface="Open Sans"/>
                <a:sym typeface="Open Sans"/>
              </a:rPr>
              <a:t>”.</a:t>
            </a:r>
            <a:endParaRPr sz="2700">
              <a:solidFill>
                <a:srgbClr val="244357"/>
              </a:solidFill>
              <a:latin typeface="Open Sans"/>
              <a:ea typeface="Open Sans"/>
              <a:cs typeface="Open Sans"/>
              <a:sym typeface="Open Sans"/>
            </a:endParaRPr>
          </a:p>
          <a:p>
            <a:pPr marL="0" lvl="0" indent="0" algn="l" rtl="0">
              <a:lnSpc>
                <a:spcPct val="115000"/>
              </a:lnSpc>
              <a:spcBef>
                <a:spcPts val="0"/>
              </a:spcBef>
              <a:spcAft>
                <a:spcPts val="0"/>
              </a:spcAft>
              <a:buSzPts val="1100"/>
              <a:buNone/>
            </a:pPr>
            <a:endParaRPr sz="2700">
              <a:solidFill>
                <a:srgbClr val="244357"/>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sz="2700">
                <a:solidFill>
                  <a:srgbClr val="244357"/>
                </a:solidFill>
                <a:latin typeface="Open Sans"/>
                <a:ea typeface="Open Sans"/>
                <a:cs typeface="Open Sans"/>
                <a:sym typeface="Open Sans"/>
              </a:rPr>
              <a:t> This shows the twitter users are on the spot and share the game experience in real-time. </a:t>
            </a:r>
            <a:endParaRPr sz="2700">
              <a:solidFill>
                <a:srgbClr val="244357"/>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2700">
              <a:solidFill>
                <a:srgbClr val="244357"/>
              </a:solidFill>
              <a:latin typeface="Open Sans"/>
              <a:ea typeface="Open Sans"/>
              <a:cs typeface="Open Sans"/>
              <a:sym typeface="Open Sans"/>
            </a:endParaRPr>
          </a:p>
          <a:p>
            <a:pPr marL="0" marR="0" lvl="0" indent="0" algn="l" rtl="0">
              <a:lnSpc>
                <a:spcPct val="115000"/>
              </a:lnSpc>
              <a:spcBef>
                <a:spcPts val="0"/>
              </a:spcBef>
              <a:spcAft>
                <a:spcPts val="0"/>
              </a:spcAft>
              <a:buNone/>
            </a:pPr>
            <a:endParaRPr sz="2700" b="1">
              <a:solidFill>
                <a:srgbClr val="244357"/>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p:nvPr/>
        </p:nvSpPr>
        <p:spPr>
          <a:xfrm rot="10800000">
            <a:off x="17262485" y="9491504"/>
            <a:ext cx="1421423" cy="142779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4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4"/>
          <p:cNvSpPr/>
          <p:nvPr/>
        </p:nvSpPr>
        <p:spPr>
          <a:xfrm rot="10800000">
            <a:off x="-1520339" y="-3126501"/>
            <a:ext cx="4400550" cy="4400550"/>
          </a:xfrm>
          <a:custGeom>
            <a:avLst/>
            <a:gdLst/>
            <a:ahLst/>
            <a:cxnLst/>
            <a:rect l="l" t="t" r="r" b="b"/>
            <a:pathLst>
              <a:path w="6355080" h="6355080" extrusionOk="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44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1" name="Google Shape;471;p14"/>
          <p:cNvPicPr preferRelativeResize="0"/>
          <p:nvPr/>
        </p:nvPicPr>
        <p:blipFill rotWithShape="1">
          <a:blip r:embed="rId3">
            <a:alphaModFix/>
          </a:blip>
          <a:srcRect/>
          <a:stretch/>
        </p:blipFill>
        <p:spPr>
          <a:xfrm>
            <a:off x="7647790" y="2116837"/>
            <a:ext cx="10331105" cy="7374666"/>
          </a:xfrm>
          <a:prstGeom prst="rect">
            <a:avLst/>
          </a:prstGeom>
          <a:noFill/>
          <a:ln>
            <a:noFill/>
          </a:ln>
        </p:spPr>
      </p:pic>
      <p:grpSp>
        <p:nvGrpSpPr>
          <p:cNvPr id="472" name="Google Shape;472;p14"/>
          <p:cNvGrpSpPr/>
          <p:nvPr/>
        </p:nvGrpSpPr>
        <p:grpSpPr>
          <a:xfrm>
            <a:off x="246797" y="2369152"/>
            <a:ext cx="7210601" cy="4182219"/>
            <a:chOff x="0" y="-85725"/>
            <a:chExt cx="9614135" cy="5576292"/>
          </a:xfrm>
        </p:grpSpPr>
        <p:sp>
          <p:nvSpPr>
            <p:cNvPr id="473" name="Google Shape;473;p14"/>
            <p:cNvSpPr txBox="1"/>
            <p:nvPr/>
          </p:nvSpPr>
          <p:spPr>
            <a:xfrm>
              <a:off x="0" y="-85725"/>
              <a:ext cx="9614135" cy="3554899"/>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5200" b="1" i="0" u="none" strike="noStrike" cap="none">
                  <a:solidFill>
                    <a:srgbClr val="37C9EF"/>
                  </a:solidFill>
                  <a:latin typeface="Open Sans"/>
                  <a:ea typeface="Open Sans"/>
                  <a:cs typeface="Open Sans"/>
                  <a:sym typeface="Open Sans"/>
                </a:rPr>
                <a:t>Node with the second highest number of retweets</a:t>
              </a:r>
              <a:endParaRPr b="1">
                <a:latin typeface="Open Sans"/>
                <a:ea typeface="Open Sans"/>
                <a:cs typeface="Open Sans"/>
                <a:sym typeface="Open Sans"/>
              </a:endParaRPr>
            </a:p>
          </p:txBody>
        </p:sp>
        <p:sp>
          <p:nvSpPr>
            <p:cNvPr id="474" name="Google Shape;474;p14"/>
            <p:cNvSpPr txBox="1"/>
            <p:nvPr/>
          </p:nvSpPr>
          <p:spPr>
            <a:xfrm>
              <a:off x="0" y="3865080"/>
              <a:ext cx="9614135" cy="72898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400" b="1" i="0" u="none" strike="noStrike" cap="none">
                  <a:solidFill>
                    <a:srgbClr val="244357"/>
                  </a:solidFill>
                  <a:latin typeface="Open Sans"/>
                  <a:ea typeface="Open Sans"/>
                  <a:cs typeface="Open Sans"/>
                  <a:sym typeface="Open Sans"/>
                </a:rPr>
                <a:t>#NBAFINALS </a:t>
              </a:r>
              <a:endParaRPr b="1">
                <a:latin typeface="Open Sans"/>
                <a:ea typeface="Open Sans"/>
                <a:cs typeface="Open Sans"/>
                <a:sym typeface="Open Sans"/>
              </a:endParaRPr>
            </a:p>
          </p:txBody>
        </p:sp>
        <p:sp>
          <p:nvSpPr>
            <p:cNvPr id="475" name="Google Shape;475;p14"/>
            <p:cNvSpPr txBox="1"/>
            <p:nvPr/>
          </p:nvSpPr>
          <p:spPr>
            <a:xfrm>
              <a:off x="0" y="4970502"/>
              <a:ext cx="9614135" cy="520065"/>
            </a:xfrm>
            <a:prstGeom prst="rect">
              <a:avLst/>
            </a:prstGeom>
            <a:noFill/>
            <a:ln>
              <a:noFill/>
            </a:ln>
          </p:spPr>
          <p:txBody>
            <a:bodyPr spcFirstLastPara="1" wrap="square" lIns="0" tIns="0" rIns="0" bIns="0" anchor="t" anchorCtr="0">
              <a:spAutoFit/>
            </a:bodyPr>
            <a:lstStyle/>
            <a:p>
              <a:pPr marL="0" marR="0" lvl="0" indent="0" algn="l" rtl="0">
                <a:lnSpc>
                  <a:spcPct val="180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g815c313657_0_380"/>
          <p:cNvSpPr/>
          <p:nvPr/>
        </p:nvSpPr>
        <p:spPr>
          <a:xfrm rot="10800000">
            <a:off x="11117400" y="0"/>
            <a:ext cx="7170600" cy="10287000"/>
          </a:xfrm>
          <a:prstGeom prst="rect">
            <a:avLst/>
          </a:prstGeom>
          <a:solidFill>
            <a:srgbClr val="37C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g815c313657_0_380"/>
          <p:cNvGrpSpPr/>
          <p:nvPr/>
        </p:nvGrpSpPr>
        <p:grpSpPr>
          <a:xfrm>
            <a:off x="11117380" y="3377900"/>
            <a:ext cx="7110450" cy="3524167"/>
            <a:chOff x="0" y="-9525"/>
            <a:chExt cx="9480600" cy="4698890"/>
          </a:xfrm>
        </p:grpSpPr>
        <p:sp>
          <p:nvSpPr>
            <p:cNvPr id="482" name="Google Shape;482;g815c313657_0_380"/>
            <p:cNvSpPr txBox="1"/>
            <p:nvPr/>
          </p:nvSpPr>
          <p:spPr>
            <a:xfrm>
              <a:off x="0" y="-9525"/>
              <a:ext cx="9480600" cy="3545100"/>
            </a:xfrm>
            <a:prstGeom prst="rect">
              <a:avLst/>
            </a:prstGeom>
            <a:noFill/>
            <a:ln>
              <a:noFill/>
            </a:ln>
          </p:spPr>
          <p:txBody>
            <a:bodyPr spcFirstLastPara="1" wrap="square" lIns="0" tIns="0" rIns="0" bIns="0" anchor="t" anchorCtr="0">
              <a:noAutofit/>
            </a:bodyPr>
            <a:lstStyle/>
            <a:p>
              <a:pPr marL="0" marR="0" lvl="0" indent="0" algn="ctr" rtl="0">
                <a:lnSpc>
                  <a:spcPct val="119982"/>
                </a:lnSpc>
                <a:spcBef>
                  <a:spcPts val="0"/>
                </a:spcBef>
                <a:spcAft>
                  <a:spcPts val="0"/>
                </a:spcAft>
                <a:buNone/>
              </a:pPr>
              <a:r>
                <a:rPr lang="en-US" sz="5800" b="1" i="0" u="none" strike="noStrike" cap="none">
                  <a:solidFill>
                    <a:srgbClr val="FFFFFF"/>
                  </a:solidFill>
                  <a:latin typeface="Open Sans"/>
                  <a:ea typeface="Open Sans"/>
                  <a:cs typeface="Open Sans"/>
                  <a:sym typeface="Open Sans"/>
                </a:rPr>
                <a:t>The Node With The Highest Degree Using R</a:t>
              </a:r>
              <a:endParaRPr/>
            </a:p>
          </p:txBody>
        </p:sp>
        <p:sp>
          <p:nvSpPr>
            <p:cNvPr id="483" name="Google Shape;483;g815c313657_0_380"/>
            <p:cNvSpPr txBox="1"/>
            <p:nvPr/>
          </p:nvSpPr>
          <p:spPr>
            <a:xfrm>
              <a:off x="0" y="3984365"/>
              <a:ext cx="9480600" cy="7050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None/>
              </a:pPr>
              <a:r>
                <a:rPr lang="en-US" sz="3000" b="0" i="0" u="none" strike="noStrike" cap="none">
                  <a:solidFill>
                    <a:srgbClr val="FFFFFF"/>
                  </a:solidFill>
                  <a:latin typeface="Arial"/>
                  <a:ea typeface="Arial"/>
                  <a:cs typeface="Arial"/>
                  <a:sym typeface="Arial"/>
                </a:rPr>
                <a:t> </a:t>
              </a:r>
              <a:endParaRPr/>
            </a:p>
          </p:txBody>
        </p:sp>
      </p:grpSp>
      <p:pic>
        <p:nvPicPr>
          <p:cNvPr id="484" name="Google Shape;484;g815c313657_0_380"/>
          <p:cNvPicPr preferRelativeResize="0"/>
          <p:nvPr/>
        </p:nvPicPr>
        <p:blipFill rotWithShape="1">
          <a:blip r:embed="rId3">
            <a:alphaModFix/>
          </a:blip>
          <a:srcRect/>
          <a:stretch/>
        </p:blipFill>
        <p:spPr>
          <a:xfrm>
            <a:off x="749092" y="1313597"/>
            <a:ext cx="9700194" cy="9229310"/>
          </a:xfrm>
          <a:prstGeom prst="rect">
            <a:avLst/>
          </a:prstGeom>
          <a:noFill/>
          <a:ln>
            <a:noFill/>
          </a:ln>
        </p:spPr>
      </p:pic>
      <p:sp>
        <p:nvSpPr>
          <p:cNvPr id="485" name="Google Shape;485;g815c313657_0_380"/>
          <p:cNvSpPr txBox="1"/>
          <p:nvPr/>
        </p:nvSpPr>
        <p:spPr>
          <a:xfrm>
            <a:off x="165003" y="568101"/>
            <a:ext cx="9102900" cy="6192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4000" b="1" i="0" u="none" strike="noStrike" cap="none">
                <a:solidFill>
                  <a:srgbClr val="37C9EF"/>
                </a:solidFill>
                <a:latin typeface="Open Sans"/>
                <a:ea typeface="Open Sans"/>
                <a:cs typeface="Open Sans"/>
                <a:sym typeface="Open Sans"/>
              </a:rPr>
              <a:t>What's the limitation on using R?</a:t>
            </a:r>
            <a:endParaRPr/>
          </a:p>
        </p:txBody>
      </p:sp>
      <p:grpSp>
        <p:nvGrpSpPr>
          <p:cNvPr id="486" name="Google Shape;486;g815c313657_0_380"/>
          <p:cNvGrpSpPr/>
          <p:nvPr/>
        </p:nvGrpSpPr>
        <p:grpSpPr>
          <a:xfrm>
            <a:off x="-4624927" y="853823"/>
            <a:ext cx="8532286" cy="585074"/>
            <a:chOff x="0" y="-38100"/>
            <a:chExt cx="11376381" cy="780099"/>
          </a:xfrm>
        </p:grpSpPr>
        <p:sp>
          <p:nvSpPr>
            <p:cNvPr id="487" name="Google Shape;487;g815c313657_0_380"/>
            <p:cNvSpPr txBox="1"/>
            <p:nvPr/>
          </p:nvSpPr>
          <p:spPr>
            <a:xfrm>
              <a:off x="6681" y="-38100"/>
              <a:ext cx="11369700" cy="333900"/>
            </a:xfrm>
            <a:prstGeom prst="rect">
              <a:avLst/>
            </a:prstGeom>
            <a:noFill/>
            <a:ln>
              <a:noFill/>
            </a:ln>
          </p:spPr>
          <p:txBody>
            <a:bodyPr spcFirstLastPara="1" wrap="square" lIns="0" tIns="0" rIns="0" bIns="0" anchor="t" anchorCtr="0">
              <a:noAutofit/>
            </a:bodyPr>
            <a:lstStyle/>
            <a:p>
              <a:pPr marL="0" marR="0" lvl="0" indent="0" algn="l" rtl="0">
                <a:lnSpc>
                  <a:spcPct val="113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88" name="Google Shape;488;g815c313657_0_380"/>
            <p:cNvSpPr/>
            <p:nvPr/>
          </p:nvSpPr>
          <p:spPr>
            <a:xfrm>
              <a:off x="0" y="697599"/>
              <a:ext cx="11376300" cy="44400"/>
            </a:xfrm>
            <a:prstGeom prst="rect">
              <a:avLst/>
            </a:prstGeom>
            <a:solidFill>
              <a:srgbClr val="37C9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grpSp>
        <p:nvGrpSpPr>
          <p:cNvPr id="493" name="Google Shape;493;p15"/>
          <p:cNvGrpSpPr/>
          <p:nvPr/>
        </p:nvGrpSpPr>
        <p:grpSpPr>
          <a:xfrm>
            <a:off x="-10574068" y="-143741"/>
            <a:ext cx="12866160" cy="2739736"/>
            <a:chOff x="0" y="0"/>
            <a:chExt cx="17154880" cy="3652981"/>
          </a:xfrm>
        </p:grpSpPr>
        <p:pic>
          <p:nvPicPr>
            <p:cNvPr id="494" name="Google Shape;494;p15"/>
            <p:cNvPicPr preferRelativeResize="0"/>
            <p:nvPr/>
          </p:nvPicPr>
          <p:blipFill rotWithShape="1">
            <a:blip r:embed="rId3">
              <a:alphaModFix amt="25000"/>
            </a:blip>
            <a:srcRect/>
            <a:stretch/>
          </p:blipFill>
          <p:spPr>
            <a:xfrm>
              <a:off x="0" y="0"/>
              <a:ext cx="3652981" cy="3652981"/>
            </a:xfrm>
            <a:prstGeom prst="rect">
              <a:avLst/>
            </a:prstGeom>
            <a:noFill/>
            <a:ln>
              <a:noFill/>
            </a:ln>
          </p:spPr>
        </p:pic>
        <p:pic>
          <p:nvPicPr>
            <p:cNvPr id="495" name="Google Shape;495;p15"/>
            <p:cNvPicPr preferRelativeResize="0"/>
            <p:nvPr/>
          </p:nvPicPr>
          <p:blipFill rotWithShape="1">
            <a:blip r:embed="rId3">
              <a:alphaModFix amt="40000"/>
            </a:blip>
            <a:srcRect/>
            <a:stretch/>
          </p:blipFill>
          <p:spPr>
            <a:xfrm>
              <a:off x="4484297" y="0"/>
              <a:ext cx="3652981" cy="3652981"/>
            </a:xfrm>
            <a:prstGeom prst="rect">
              <a:avLst/>
            </a:prstGeom>
            <a:noFill/>
            <a:ln>
              <a:noFill/>
            </a:ln>
          </p:spPr>
        </p:pic>
        <p:pic>
          <p:nvPicPr>
            <p:cNvPr id="496" name="Google Shape;496;p15"/>
            <p:cNvPicPr preferRelativeResize="0"/>
            <p:nvPr/>
          </p:nvPicPr>
          <p:blipFill rotWithShape="1">
            <a:blip r:embed="rId3">
              <a:alphaModFix amt="60000"/>
            </a:blip>
            <a:srcRect/>
            <a:stretch/>
          </p:blipFill>
          <p:spPr>
            <a:xfrm>
              <a:off x="9066608" y="0"/>
              <a:ext cx="3652981" cy="3652981"/>
            </a:xfrm>
            <a:prstGeom prst="rect">
              <a:avLst/>
            </a:prstGeom>
            <a:noFill/>
            <a:ln>
              <a:noFill/>
            </a:ln>
          </p:spPr>
        </p:pic>
        <p:pic>
          <p:nvPicPr>
            <p:cNvPr id="497" name="Google Shape;497;p15"/>
            <p:cNvPicPr preferRelativeResize="0"/>
            <p:nvPr/>
          </p:nvPicPr>
          <p:blipFill rotWithShape="1">
            <a:blip r:embed="rId4">
              <a:alphaModFix/>
            </a:blip>
            <a:srcRect/>
            <a:stretch/>
          </p:blipFill>
          <p:spPr>
            <a:xfrm>
              <a:off x="13501898" y="0"/>
              <a:ext cx="3652981" cy="3652981"/>
            </a:xfrm>
            <a:prstGeom prst="rect">
              <a:avLst/>
            </a:prstGeom>
            <a:noFill/>
            <a:ln>
              <a:noFill/>
            </a:ln>
          </p:spPr>
        </p:pic>
        <p:pic>
          <p:nvPicPr>
            <p:cNvPr id="498" name="Google Shape;498;p15"/>
            <p:cNvPicPr preferRelativeResize="0"/>
            <p:nvPr/>
          </p:nvPicPr>
          <p:blipFill rotWithShape="1">
            <a:blip r:embed="rId5">
              <a:alphaModFix/>
            </a:blip>
            <a:srcRect/>
            <a:stretch/>
          </p:blipFill>
          <p:spPr>
            <a:xfrm>
              <a:off x="14299806" y="1116769"/>
              <a:ext cx="2057165" cy="1419444"/>
            </a:xfrm>
            <a:prstGeom prst="rect">
              <a:avLst/>
            </a:prstGeom>
            <a:noFill/>
            <a:ln>
              <a:noFill/>
            </a:ln>
          </p:spPr>
        </p:pic>
      </p:grpSp>
      <p:pic>
        <p:nvPicPr>
          <p:cNvPr id="499" name="Google Shape;499;p15"/>
          <p:cNvPicPr preferRelativeResize="0"/>
          <p:nvPr/>
        </p:nvPicPr>
        <p:blipFill rotWithShape="1">
          <a:blip r:embed="rId6">
            <a:alphaModFix/>
          </a:blip>
          <a:srcRect t="1230" r="1321" b="1229"/>
          <a:stretch/>
        </p:blipFill>
        <p:spPr>
          <a:xfrm>
            <a:off x="7204845" y="0"/>
            <a:ext cx="11225318" cy="10287000"/>
          </a:xfrm>
          <a:prstGeom prst="rect">
            <a:avLst/>
          </a:prstGeom>
          <a:noFill/>
          <a:ln>
            <a:noFill/>
          </a:ln>
        </p:spPr>
      </p:pic>
      <p:sp>
        <p:nvSpPr>
          <p:cNvPr id="500" name="Google Shape;500;p15"/>
          <p:cNvSpPr txBox="1"/>
          <p:nvPr/>
        </p:nvSpPr>
        <p:spPr>
          <a:xfrm>
            <a:off x="303625" y="2843646"/>
            <a:ext cx="5654708" cy="15182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000" i="0" u="none" strike="noStrike" cap="none">
                <a:solidFill>
                  <a:srgbClr val="000000"/>
                </a:solidFill>
                <a:latin typeface="Open Sans ExtraBold"/>
                <a:ea typeface="Open Sans ExtraBold"/>
                <a:cs typeface="Open Sans ExtraBold"/>
                <a:sym typeface="Open Sans ExtraBold"/>
              </a:rPr>
              <a:t>NBA Final Social Network Graph 1</a:t>
            </a:r>
            <a:endParaRPr>
              <a:latin typeface="Open Sans"/>
              <a:ea typeface="Open Sans"/>
              <a:cs typeface="Open Sans"/>
              <a:sym typeface="Open Sans"/>
            </a:endParaRPr>
          </a:p>
        </p:txBody>
      </p:sp>
      <p:sp>
        <p:nvSpPr>
          <p:cNvPr id="501" name="Google Shape;501;p15"/>
          <p:cNvSpPr txBox="1"/>
          <p:nvPr/>
        </p:nvSpPr>
        <p:spPr>
          <a:xfrm>
            <a:off x="162651" y="5311725"/>
            <a:ext cx="7182000" cy="499200"/>
          </a:xfrm>
          <a:prstGeom prst="rect">
            <a:avLst/>
          </a:prstGeom>
          <a:noFill/>
          <a:ln>
            <a:noFill/>
          </a:ln>
        </p:spPr>
        <p:txBody>
          <a:bodyPr spcFirstLastPara="1" wrap="square" lIns="0" tIns="0" rIns="0" bIns="0" anchor="t" anchorCtr="0">
            <a:spAutoFit/>
          </a:bodyPr>
          <a:lstStyle/>
          <a:p>
            <a:pPr marL="0" marR="0" lvl="0" indent="0" algn="l" rtl="0">
              <a:lnSpc>
                <a:spcPct val="139965"/>
              </a:lnSpc>
              <a:spcBef>
                <a:spcPts val="0"/>
              </a:spcBef>
              <a:spcAft>
                <a:spcPts val="0"/>
              </a:spcAft>
              <a:buNone/>
            </a:pPr>
            <a:r>
              <a:rPr lang="en-US" sz="3000" b="1" i="0" u="none" strike="noStrike" cap="none">
                <a:solidFill>
                  <a:srgbClr val="37C9EF"/>
                </a:solidFill>
                <a:latin typeface="Open Sans"/>
                <a:ea typeface="Open Sans"/>
                <a:cs typeface="Open Sans"/>
                <a:sym typeface="Open Sans"/>
              </a:rPr>
              <a:t> "NBA Official" &amp; "Bleacher Report"</a:t>
            </a:r>
            <a:endParaRPr sz="3000"/>
          </a:p>
        </p:txBody>
      </p:sp>
      <p:sp>
        <p:nvSpPr>
          <p:cNvPr id="502" name="Google Shape;502;p15"/>
          <p:cNvSpPr txBox="1"/>
          <p:nvPr/>
        </p:nvSpPr>
        <p:spPr>
          <a:xfrm>
            <a:off x="303625" y="4464715"/>
            <a:ext cx="5951700" cy="499200"/>
          </a:xfrm>
          <a:prstGeom prst="rect">
            <a:avLst/>
          </a:prstGeom>
          <a:noFill/>
          <a:ln>
            <a:noFill/>
          </a:ln>
        </p:spPr>
        <p:txBody>
          <a:bodyPr spcFirstLastPara="1" wrap="square" lIns="0" tIns="0" rIns="0" bIns="0" anchor="t" anchorCtr="0">
            <a:spAutoFit/>
          </a:bodyPr>
          <a:lstStyle/>
          <a:p>
            <a:pPr marL="0" marR="0" lvl="0" indent="0" algn="l" rtl="0">
              <a:lnSpc>
                <a:spcPct val="139965"/>
              </a:lnSpc>
              <a:spcBef>
                <a:spcPts val="0"/>
              </a:spcBef>
              <a:spcAft>
                <a:spcPts val="0"/>
              </a:spcAft>
              <a:buNone/>
            </a:pPr>
            <a:r>
              <a:rPr lang="en-US" sz="2900" b="1" i="0" u="none" strike="noStrike" cap="none">
                <a:solidFill>
                  <a:srgbClr val="000000"/>
                </a:solidFill>
                <a:latin typeface="Open Sans"/>
                <a:ea typeface="Open Sans"/>
                <a:cs typeface="Open Sans"/>
                <a:sym typeface="Open Sans"/>
              </a:rPr>
              <a:t>Two “Stars” with Strong Gravity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grpSp>
        <p:nvGrpSpPr>
          <p:cNvPr id="507" name="Google Shape;507;p16"/>
          <p:cNvGrpSpPr/>
          <p:nvPr/>
        </p:nvGrpSpPr>
        <p:grpSpPr>
          <a:xfrm>
            <a:off x="-10574068" y="-143741"/>
            <a:ext cx="12866160" cy="2739736"/>
            <a:chOff x="0" y="0"/>
            <a:chExt cx="17154880" cy="3652981"/>
          </a:xfrm>
        </p:grpSpPr>
        <p:pic>
          <p:nvPicPr>
            <p:cNvPr id="508" name="Google Shape;508;p16"/>
            <p:cNvPicPr preferRelativeResize="0"/>
            <p:nvPr/>
          </p:nvPicPr>
          <p:blipFill rotWithShape="1">
            <a:blip r:embed="rId3">
              <a:alphaModFix amt="25000"/>
            </a:blip>
            <a:srcRect/>
            <a:stretch/>
          </p:blipFill>
          <p:spPr>
            <a:xfrm>
              <a:off x="0" y="0"/>
              <a:ext cx="3652981" cy="3652981"/>
            </a:xfrm>
            <a:prstGeom prst="rect">
              <a:avLst/>
            </a:prstGeom>
            <a:noFill/>
            <a:ln>
              <a:noFill/>
            </a:ln>
          </p:spPr>
        </p:pic>
        <p:pic>
          <p:nvPicPr>
            <p:cNvPr id="509" name="Google Shape;509;p16"/>
            <p:cNvPicPr preferRelativeResize="0"/>
            <p:nvPr/>
          </p:nvPicPr>
          <p:blipFill rotWithShape="1">
            <a:blip r:embed="rId3">
              <a:alphaModFix amt="40000"/>
            </a:blip>
            <a:srcRect/>
            <a:stretch/>
          </p:blipFill>
          <p:spPr>
            <a:xfrm>
              <a:off x="4484297" y="0"/>
              <a:ext cx="3652981" cy="3652981"/>
            </a:xfrm>
            <a:prstGeom prst="rect">
              <a:avLst/>
            </a:prstGeom>
            <a:noFill/>
            <a:ln>
              <a:noFill/>
            </a:ln>
          </p:spPr>
        </p:pic>
        <p:pic>
          <p:nvPicPr>
            <p:cNvPr id="510" name="Google Shape;510;p16"/>
            <p:cNvPicPr preferRelativeResize="0"/>
            <p:nvPr/>
          </p:nvPicPr>
          <p:blipFill rotWithShape="1">
            <a:blip r:embed="rId3">
              <a:alphaModFix amt="60000"/>
            </a:blip>
            <a:srcRect/>
            <a:stretch/>
          </p:blipFill>
          <p:spPr>
            <a:xfrm>
              <a:off x="9066608" y="0"/>
              <a:ext cx="3652981" cy="3652981"/>
            </a:xfrm>
            <a:prstGeom prst="rect">
              <a:avLst/>
            </a:prstGeom>
            <a:noFill/>
            <a:ln>
              <a:noFill/>
            </a:ln>
          </p:spPr>
        </p:pic>
        <p:pic>
          <p:nvPicPr>
            <p:cNvPr id="511" name="Google Shape;511;p16"/>
            <p:cNvPicPr preferRelativeResize="0"/>
            <p:nvPr/>
          </p:nvPicPr>
          <p:blipFill rotWithShape="1">
            <a:blip r:embed="rId4">
              <a:alphaModFix/>
            </a:blip>
            <a:srcRect/>
            <a:stretch/>
          </p:blipFill>
          <p:spPr>
            <a:xfrm>
              <a:off x="13501898" y="0"/>
              <a:ext cx="3652981" cy="3652981"/>
            </a:xfrm>
            <a:prstGeom prst="rect">
              <a:avLst/>
            </a:prstGeom>
            <a:noFill/>
            <a:ln>
              <a:noFill/>
            </a:ln>
          </p:spPr>
        </p:pic>
        <p:pic>
          <p:nvPicPr>
            <p:cNvPr id="512" name="Google Shape;512;p16"/>
            <p:cNvPicPr preferRelativeResize="0"/>
            <p:nvPr/>
          </p:nvPicPr>
          <p:blipFill rotWithShape="1">
            <a:blip r:embed="rId5">
              <a:alphaModFix/>
            </a:blip>
            <a:srcRect/>
            <a:stretch/>
          </p:blipFill>
          <p:spPr>
            <a:xfrm>
              <a:off x="14299806" y="1116769"/>
              <a:ext cx="2057165" cy="1419444"/>
            </a:xfrm>
            <a:prstGeom prst="rect">
              <a:avLst/>
            </a:prstGeom>
            <a:noFill/>
            <a:ln>
              <a:noFill/>
            </a:ln>
          </p:spPr>
        </p:pic>
      </p:grpSp>
      <p:pic>
        <p:nvPicPr>
          <p:cNvPr id="513" name="Google Shape;513;p16"/>
          <p:cNvPicPr preferRelativeResize="0"/>
          <p:nvPr/>
        </p:nvPicPr>
        <p:blipFill rotWithShape="1">
          <a:blip r:embed="rId6">
            <a:alphaModFix/>
          </a:blip>
          <a:srcRect/>
          <a:stretch/>
        </p:blipFill>
        <p:spPr>
          <a:xfrm>
            <a:off x="5958333" y="0"/>
            <a:ext cx="12329667" cy="10219963"/>
          </a:xfrm>
          <a:prstGeom prst="rect">
            <a:avLst/>
          </a:prstGeom>
          <a:noFill/>
          <a:ln>
            <a:noFill/>
          </a:ln>
        </p:spPr>
      </p:pic>
      <p:sp>
        <p:nvSpPr>
          <p:cNvPr id="514" name="Google Shape;514;p16"/>
          <p:cNvSpPr txBox="1"/>
          <p:nvPr/>
        </p:nvSpPr>
        <p:spPr>
          <a:xfrm>
            <a:off x="303625" y="2843646"/>
            <a:ext cx="5654708" cy="15182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000" b="0" i="0" u="none" strike="noStrike" cap="none">
                <a:solidFill>
                  <a:srgbClr val="000000"/>
                </a:solidFill>
                <a:latin typeface="Open Sans ExtraBold"/>
                <a:ea typeface="Open Sans ExtraBold"/>
                <a:cs typeface="Open Sans ExtraBold"/>
                <a:sym typeface="Open Sans ExtraBold"/>
              </a:rPr>
              <a:t>NBA Final Social Network Graph 2</a:t>
            </a:r>
            <a:endParaRPr/>
          </a:p>
        </p:txBody>
      </p:sp>
      <p:sp>
        <p:nvSpPr>
          <p:cNvPr id="515" name="Google Shape;515;p16"/>
          <p:cNvSpPr txBox="1"/>
          <p:nvPr/>
        </p:nvSpPr>
        <p:spPr>
          <a:xfrm>
            <a:off x="162638" y="5895702"/>
            <a:ext cx="6986400" cy="2645400"/>
          </a:xfrm>
          <a:prstGeom prst="rect">
            <a:avLst/>
          </a:prstGeom>
          <a:noFill/>
          <a:ln>
            <a:noFill/>
          </a:ln>
        </p:spPr>
        <p:txBody>
          <a:bodyPr spcFirstLastPara="1" wrap="square" lIns="0" tIns="0" rIns="0" bIns="0" anchor="t" anchorCtr="0">
            <a:spAutoFit/>
          </a:bodyPr>
          <a:lstStyle/>
          <a:p>
            <a:pPr marL="412750" marR="0" lvl="1" indent="-206375" algn="l" rtl="0">
              <a:lnSpc>
                <a:spcPct val="140000"/>
              </a:lnSpc>
              <a:spcBef>
                <a:spcPts val="0"/>
              </a:spcBef>
              <a:spcAft>
                <a:spcPts val="0"/>
              </a:spcAft>
              <a:buClr>
                <a:srgbClr val="37C9EF"/>
              </a:buClr>
              <a:buSzPts val="2500"/>
              <a:buFont typeface="Arial"/>
              <a:buChar char="•"/>
            </a:pPr>
            <a:r>
              <a:rPr lang="en-US" sz="2500" b="1" i="0" u="none" strike="noStrike" cap="none">
                <a:solidFill>
                  <a:srgbClr val="37C9EF"/>
                </a:solidFill>
                <a:latin typeface="Open Sans"/>
                <a:ea typeface="Open Sans"/>
                <a:cs typeface="Open Sans"/>
                <a:sym typeface="Open Sans"/>
              </a:rPr>
              <a:t>Lots of users are common followers for both Bleacher Report and NBA Official</a:t>
            </a:r>
            <a:endParaRPr/>
          </a:p>
          <a:p>
            <a:pPr marL="0" marR="0" lvl="0" indent="0" algn="l" rtl="0">
              <a:lnSpc>
                <a:spcPct val="140000"/>
              </a:lnSpc>
              <a:spcBef>
                <a:spcPts val="0"/>
              </a:spcBef>
              <a:spcAft>
                <a:spcPts val="0"/>
              </a:spcAft>
              <a:buNone/>
            </a:pPr>
            <a:endParaRPr sz="2500" b="1" i="0" u="none" strike="noStrike" cap="none">
              <a:solidFill>
                <a:srgbClr val="37C9EF"/>
              </a:solidFill>
              <a:latin typeface="Open Sans"/>
              <a:ea typeface="Open Sans"/>
              <a:cs typeface="Open Sans"/>
              <a:sym typeface="Open Sans"/>
            </a:endParaRPr>
          </a:p>
          <a:p>
            <a:pPr marL="412750" marR="0" lvl="1" indent="-206375" algn="l" rtl="0">
              <a:lnSpc>
                <a:spcPct val="140000"/>
              </a:lnSpc>
              <a:spcBef>
                <a:spcPts val="0"/>
              </a:spcBef>
              <a:spcAft>
                <a:spcPts val="0"/>
              </a:spcAft>
              <a:buClr>
                <a:srgbClr val="37C9EF"/>
              </a:buClr>
              <a:buSzPts val="2500"/>
              <a:buFont typeface="Arial"/>
              <a:buChar char="•"/>
            </a:pPr>
            <a:r>
              <a:rPr lang="en-US" sz="2500" b="1" i="0" u="none" strike="noStrike" cap="none">
                <a:solidFill>
                  <a:srgbClr val="37C9EF"/>
                </a:solidFill>
                <a:latin typeface="Open Sans"/>
                <a:ea typeface="Open Sans"/>
                <a:cs typeface="Open Sans"/>
                <a:sym typeface="Open Sans"/>
              </a:rPr>
              <a:t>Twitter marketers can leverage network effect by creating content for multiple accounts for same group of users</a:t>
            </a:r>
            <a:endParaRPr/>
          </a:p>
        </p:txBody>
      </p:sp>
      <p:sp>
        <p:nvSpPr>
          <p:cNvPr id="516" name="Google Shape;516;p16"/>
          <p:cNvSpPr txBox="1"/>
          <p:nvPr/>
        </p:nvSpPr>
        <p:spPr>
          <a:xfrm>
            <a:off x="303625" y="4609532"/>
            <a:ext cx="7381800" cy="499200"/>
          </a:xfrm>
          <a:prstGeom prst="rect">
            <a:avLst/>
          </a:prstGeom>
          <a:noFill/>
          <a:ln>
            <a:noFill/>
          </a:ln>
        </p:spPr>
        <p:txBody>
          <a:bodyPr spcFirstLastPara="1" wrap="square" lIns="0" tIns="0" rIns="0" bIns="0" anchor="t" anchorCtr="0">
            <a:spAutoFit/>
          </a:bodyPr>
          <a:lstStyle/>
          <a:p>
            <a:pPr marL="0" marR="0" lvl="0" indent="0" algn="l" rtl="0">
              <a:lnSpc>
                <a:spcPct val="139965"/>
              </a:lnSpc>
              <a:spcBef>
                <a:spcPts val="0"/>
              </a:spcBef>
              <a:spcAft>
                <a:spcPts val="0"/>
              </a:spcAft>
              <a:buNone/>
            </a:pPr>
            <a:r>
              <a:rPr lang="en-US" sz="2900" b="1" i="0" u="none" strike="noStrike" cap="none">
                <a:solidFill>
                  <a:srgbClr val="000000"/>
                </a:solidFill>
                <a:latin typeface="Open Sans"/>
                <a:ea typeface="Open Sans"/>
                <a:cs typeface="Open Sans"/>
                <a:sym typeface="Open Sans"/>
              </a:rPr>
              <a:t>Common Satellite Clusters for the Stars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g815c313657_0_442"/>
          <p:cNvPicPr preferRelativeResize="0"/>
          <p:nvPr/>
        </p:nvPicPr>
        <p:blipFill>
          <a:blip r:embed="rId3">
            <a:alphaModFix/>
          </a:blip>
          <a:stretch>
            <a:fillRect/>
          </a:stretch>
        </p:blipFill>
        <p:spPr>
          <a:xfrm>
            <a:off x="1247800" y="0"/>
            <a:ext cx="15551711" cy="10287000"/>
          </a:xfrm>
          <a:prstGeom prst="rect">
            <a:avLst/>
          </a:prstGeom>
          <a:noFill/>
          <a:ln>
            <a:noFill/>
          </a:ln>
        </p:spPr>
      </p:pic>
      <p:sp>
        <p:nvSpPr>
          <p:cNvPr id="522" name="Google Shape;522;g815c313657_0_442"/>
          <p:cNvSpPr txBox="1"/>
          <p:nvPr/>
        </p:nvSpPr>
        <p:spPr>
          <a:xfrm>
            <a:off x="1328750" y="128600"/>
            <a:ext cx="9965400" cy="9858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None/>
            </a:pPr>
            <a:r>
              <a:rPr lang="en-US" sz="3600" b="1">
                <a:solidFill>
                  <a:srgbClr val="FFFFFF"/>
                </a:solidFill>
                <a:latin typeface="Open Sans"/>
                <a:ea typeface="Open Sans"/>
                <a:cs typeface="Open Sans"/>
                <a:sym typeface="Open Sans"/>
              </a:rPr>
              <a:t>Holistic View With Color Coded Clusters</a:t>
            </a:r>
            <a:endParaRPr sz="3600" b="1">
              <a:solidFill>
                <a:srgbClr val="FFFFFF"/>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6"/>
        <p:cNvGrpSpPr/>
        <p:nvPr/>
      </p:nvGrpSpPr>
      <p:grpSpPr>
        <a:xfrm>
          <a:off x="0" y="0"/>
          <a:ext cx="0" cy="0"/>
          <a:chOff x="0" y="0"/>
          <a:chExt cx="0" cy="0"/>
        </a:xfrm>
      </p:grpSpPr>
      <p:pic>
        <p:nvPicPr>
          <p:cNvPr id="527" name="Google Shape;527;g815c313657_0_249"/>
          <p:cNvPicPr preferRelativeResize="0"/>
          <p:nvPr/>
        </p:nvPicPr>
        <p:blipFill rotWithShape="1">
          <a:blip r:embed="rId4">
            <a:alphaModFix amt="57000"/>
          </a:blip>
          <a:srcRect/>
          <a:stretch/>
        </p:blipFill>
        <p:spPr>
          <a:xfrm>
            <a:off x="11945957" y="1864735"/>
            <a:ext cx="598222" cy="485213"/>
          </a:xfrm>
          <a:prstGeom prst="rect">
            <a:avLst/>
          </a:prstGeom>
          <a:noFill/>
          <a:ln>
            <a:noFill/>
          </a:ln>
        </p:spPr>
      </p:pic>
      <p:pic>
        <p:nvPicPr>
          <p:cNvPr id="528" name="Google Shape;528;g815c313657_0_249"/>
          <p:cNvPicPr preferRelativeResize="0"/>
          <p:nvPr/>
        </p:nvPicPr>
        <p:blipFill rotWithShape="1">
          <a:blip r:embed="rId4">
            <a:alphaModFix amt="52000"/>
          </a:blip>
          <a:srcRect/>
          <a:stretch/>
        </p:blipFill>
        <p:spPr>
          <a:xfrm>
            <a:off x="12962237" y="5288157"/>
            <a:ext cx="784095" cy="635973"/>
          </a:xfrm>
          <a:prstGeom prst="rect">
            <a:avLst/>
          </a:prstGeom>
          <a:noFill/>
          <a:ln>
            <a:noFill/>
          </a:ln>
        </p:spPr>
      </p:pic>
      <p:pic>
        <p:nvPicPr>
          <p:cNvPr id="529" name="Google Shape;529;g815c313657_0_249"/>
          <p:cNvPicPr preferRelativeResize="0"/>
          <p:nvPr/>
        </p:nvPicPr>
        <p:blipFill rotWithShape="1">
          <a:blip r:embed="rId4">
            <a:alphaModFix amt="50000"/>
          </a:blip>
          <a:srcRect/>
          <a:stretch/>
        </p:blipFill>
        <p:spPr>
          <a:xfrm>
            <a:off x="9690169" y="1717697"/>
            <a:ext cx="779505" cy="632250"/>
          </a:xfrm>
          <a:prstGeom prst="rect">
            <a:avLst/>
          </a:prstGeom>
          <a:noFill/>
          <a:ln>
            <a:noFill/>
          </a:ln>
        </p:spPr>
      </p:pic>
      <p:pic>
        <p:nvPicPr>
          <p:cNvPr id="530" name="Google Shape;530;g815c313657_0_249"/>
          <p:cNvPicPr preferRelativeResize="0"/>
          <p:nvPr/>
        </p:nvPicPr>
        <p:blipFill rotWithShape="1">
          <a:blip r:embed="rId4">
            <a:alphaModFix amt="76000"/>
          </a:blip>
          <a:srcRect/>
          <a:stretch/>
        </p:blipFill>
        <p:spPr>
          <a:xfrm>
            <a:off x="15971444" y="1259351"/>
            <a:ext cx="954851" cy="774472"/>
          </a:xfrm>
          <a:prstGeom prst="rect">
            <a:avLst/>
          </a:prstGeom>
          <a:noFill/>
          <a:ln>
            <a:noFill/>
          </a:ln>
        </p:spPr>
      </p:pic>
      <p:grpSp>
        <p:nvGrpSpPr>
          <p:cNvPr id="531" name="Google Shape;531;g815c313657_0_249"/>
          <p:cNvGrpSpPr/>
          <p:nvPr/>
        </p:nvGrpSpPr>
        <p:grpSpPr>
          <a:xfrm>
            <a:off x="-4906901" y="7912576"/>
            <a:ext cx="8532286" cy="585074"/>
            <a:chOff x="0" y="-38100"/>
            <a:chExt cx="11376381" cy="780099"/>
          </a:xfrm>
        </p:grpSpPr>
        <p:sp>
          <p:nvSpPr>
            <p:cNvPr id="532" name="Google Shape;532;g815c313657_0_249"/>
            <p:cNvSpPr txBox="1"/>
            <p:nvPr/>
          </p:nvSpPr>
          <p:spPr>
            <a:xfrm>
              <a:off x="6681" y="-38100"/>
              <a:ext cx="11369700" cy="333900"/>
            </a:xfrm>
            <a:prstGeom prst="rect">
              <a:avLst/>
            </a:prstGeom>
            <a:noFill/>
            <a:ln>
              <a:noFill/>
            </a:ln>
          </p:spPr>
          <p:txBody>
            <a:bodyPr spcFirstLastPara="1" wrap="square" lIns="0" tIns="0" rIns="0" bIns="0" anchor="t" anchorCtr="0">
              <a:noAutofit/>
            </a:bodyPr>
            <a:lstStyle/>
            <a:p>
              <a:pPr marL="0" marR="0" lvl="0" indent="0" algn="l" rtl="0">
                <a:lnSpc>
                  <a:spcPct val="113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33" name="Google Shape;533;g815c313657_0_249"/>
            <p:cNvSpPr/>
            <p:nvPr/>
          </p:nvSpPr>
          <p:spPr>
            <a:xfrm>
              <a:off x="0" y="697599"/>
              <a:ext cx="11376300" cy="44400"/>
            </a:xfrm>
            <a:prstGeom prst="rect">
              <a:avLst/>
            </a:prstGeom>
            <a:solidFill>
              <a:srgbClr val="4B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 name="Google Shape;534;g815c313657_0_249"/>
          <p:cNvSpPr txBox="1"/>
          <p:nvPr/>
        </p:nvSpPr>
        <p:spPr>
          <a:xfrm>
            <a:off x="155401" y="6935398"/>
            <a:ext cx="8142600" cy="1005900"/>
          </a:xfrm>
          <a:prstGeom prst="rect">
            <a:avLst/>
          </a:prstGeom>
          <a:noFill/>
          <a:ln>
            <a:noFill/>
          </a:ln>
        </p:spPr>
        <p:txBody>
          <a:bodyPr spcFirstLastPara="1" wrap="square" lIns="0" tIns="0" rIns="0" bIns="0" anchor="t" anchorCtr="0">
            <a:noAutofit/>
          </a:bodyPr>
          <a:lstStyle/>
          <a:p>
            <a:pPr marL="0" marR="0" lvl="0" indent="0" algn="l" rtl="0">
              <a:lnSpc>
                <a:spcPct val="120003"/>
              </a:lnSpc>
              <a:spcBef>
                <a:spcPts val="0"/>
              </a:spcBef>
              <a:spcAft>
                <a:spcPts val="0"/>
              </a:spcAft>
              <a:buNone/>
            </a:pPr>
            <a:r>
              <a:rPr lang="en-US" sz="6599" b="1">
                <a:solidFill>
                  <a:srgbClr val="FFFFFF"/>
                </a:solidFill>
                <a:latin typeface="Open Sans"/>
                <a:ea typeface="Open Sans"/>
                <a:cs typeface="Open Sans"/>
                <a:sym typeface="Open Sans"/>
              </a:rPr>
              <a:t>Takeaways </a:t>
            </a:r>
            <a:endParaRPr b="1">
              <a:latin typeface="Open Sans"/>
              <a:ea typeface="Open Sans"/>
              <a:cs typeface="Open Sans"/>
              <a:sym typeface="Open Sans"/>
            </a:endParaRPr>
          </a:p>
        </p:txBody>
      </p:sp>
      <p:pic>
        <p:nvPicPr>
          <p:cNvPr id="535" name="Google Shape;535;g815c313657_0_249"/>
          <p:cNvPicPr preferRelativeResize="0"/>
          <p:nvPr/>
        </p:nvPicPr>
        <p:blipFill rotWithShape="1">
          <a:blip r:embed="rId4">
            <a:alphaModFix amt="37000"/>
          </a:blip>
          <a:srcRect/>
          <a:stretch/>
        </p:blipFill>
        <p:spPr>
          <a:xfrm>
            <a:off x="14048683" y="768035"/>
            <a:ext cx="605746" cy="49131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2"/>
          <p:cNvPicPr preferRelativeResize="0"/>
          <p:nvPr/>
        </p:nvPicPr>
        <p:blipFill rotWithShape="1">
          <a:blip r:embed="rId3">
            <a:alphaModFix/>
          </a:blip>
          <a:srcRect/>
          <a:stretch/>
        </p:blipFill>
        <p:spPr>
          <a:xfrm>
            <a:off x="974529" y="563408"/>
            <a:ext cx="16284771" cy="9160184"/>
          </a:xfrm>
          <a:prstGeom prst="rect">
            <a:avLst/>
          </a:prstGeom>
          <a:noFill/>
          <a:ln>
            <a:noFill/>
          </a:ln>
        </p:spPr>
      </p:pic>
      <p:pic>
        <p:nvPicPr>
          <p:cNvPr id="109" name="Google Shape;109;p2"/>
          <p:cNvPicPr preferRelativeResize="0"/>
          <p:nvPr/>
        </p:nvPicPr>
        <p:blipFill rotWithShape="1">
          <a:blip r:embed="rId4">
            <a:alphaModFix amt="18999"/>
          </a:blip>
          <a:srcRect/>
          <a:stretch/>
        </p:blipFill>
        <p:spPr>
          <a:xfrm>
            <a:off x="14899159" y="1028700"/>
            <a:ext cx="8211065" cy="8211065"/>
          </a:xfrm>
          <a:prstGeom prst="rect">
            <a:avLst/>
          </a:prstGeom>
          <a:noFill/>
          <a:ln>
            <a:noFill/>
          </a:ln>
        </p:spPr>
      </p:pic>
      <p:pic>
        <p:nvPicPr>
          <p:cNvPr id="110" name="Google Shape;110;p2"/>
          <p:cNvPicPr preferRelativeResize="0"/>
          <p:nvPr/>
        </p:nvPicPr>
        <p:blipFill rotWithShape="1">
          <a:blip r:embed="rId4">
            <a:alphaModFix amt="18999"/>
          </a:blip>
          <a:srcRect/>
          <a:stretch/>
        </p:blipFill>
        <p:spPr>
          <a:xfrm>
            <a:off x="-5150708" y="1047235"/>
            <a:ext cx="8211065" cy="821106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g815c313657_0_368"/>
          <p:cNvPicPr preferRelativeResize="0"/>
          <p:nvPr/>
        </p:nvPicPr>
        <p:blipFill rotWithShape="1">
          <a:blip r:embed="rId3">
            <a:alphaModFix/>
          </a:blip>
          <a:srcRect/>
          <a:stretch/>
        </p:blipFill>
        <p:spPr>
          <a:xfrm rot="-5400000">
            <a:off x="14165492" y="-1026185"/>
            <a:ext cx="5136684" cy="4819144"/>
          </a:xfrm>
          <a:prstGeom prst="rect">
            <a:avLst/>
          </a:prstGeom>
          <a:noFill/>
          <a:ln>
            <a:noFill/>
          </a:ln>
        </p:spPr>
      </p:pic>
      <p:sp>
        <p:nvSpPr>
          <p:cNvPr id="541" name="Google Shape;541;g815c313657_0_368"/>
          <p:cNvSpPr txBox="1"/>
          <p:nvPr/>
        </p:nvSpPr>
        <p:spPr>
          <a:xfrm>
            <a:off x="3438272" y="4234793"/>
            <a:ext cx="13295700" cy="1428600"/>
          </a:xfrm>
          <a:prstGeom prst="rect">
            <a:avLst/>
          </a:prstGeom>
          <a:noFill/>
          <a:ln>
            <a:noFill/>
          </a:ln>
        </p:spPr>
        <p:txBody>
          <a:bodyPr spcFirstLastPara="1" wrap="square" lIns="0" tIns="0" rIns="0" bIns="0" anchor="t" anchorCtr="0">
            <a:noAutofit/>
          </a:bodyPr>
          <a:lstStyle/>
          <a:p>
            <a:pPr marL="0" marR="0" lvl="0" indent="0" algn="l" rtl="0">
              <a:lnSpc>
                <a:spcPct val="139963"/>
              </a:lnSpc>
              <a:spcBef>
                <a:spcPts val="0"/>
              </a:spcBef>
              <a:spcAft>
                <a:spcPts val="0"/>
              </a:spcAft>
              <a:buNone/>
            </a:pPr>
            <a:r>
              <a:rPr lang="en-US" sz="2700" b="0" i="0" u="none" strike="noStrike" cap="none">
                <a:solidFill>
                  <a:srgbClr val="000000"/>
                </a:solidFill>
                <a:latin typeface="Open Sans"/>
                <a:ea typeface="Open Sans"/>
                <a:cs typeface="Open Sans"/>
                <a:sym typeface="Open Sans"/>
              </a:rPr>
              <a:t>Marketing agencies can tap in  emotions/sentiments/behaviour and perhaps start a hashtag trend with the game especially when twitter is blowing up because something important happened on the game. </a:t>
            </a:r>
            <a:endParaRPr/>
          </a:p>
        </p:txBody>
      </p:sp>
      <p:pic>
        <p:nvPicPr>
          <p:cNvPr id="542" name="Google Shape;542;g815c313657_0_368"/>
          <p:cNvPicPr preferRelativeResize="0"/>
          <p:nvPr/>
        </p:nvPicPr>
        <p:blipFill rotWithShape="1">
          <a:blip r:embed="rId4">
            <a:alphaModFix/>
          </a:blip>
          <a:srcRect/>
          <a:stretch/>
        </p:blipFill>
        <p:spPr>
          <a:xfrm>
            <a:off x="1528279" y="2321020"/>
            <a:ext cx="1033437" cy="1033437"/>
          </a:xfrm>
          <a:prstGeom prst="rect">
            <a:avLst/>
          </a:prstGeom>
          <a:noFill/>
          <a:ln>
            <a:noFill/>
          </a:ln>
        </p:spPr>
      </p:pic>
      <p:sp>
        <p:nvSpPr>
          <p:cNvPr id="543" name="Google Shape;543;g815c313657_0_368"/>
          <p:cNvSpPr txBox="1"/>
          <p:nvPr/>
        </p:nvSpPr>
        <p:spPr>
          <a:xfrm>
            <a:off x="667172" y="291821"/>
            <a:ext cx="10030800" cy="1091700"/>
          </a:xfrm>
          <a:prstGeom prst="rect">
            <a:avLst/>
          </a:prstGeom>
          <a:noFill/>
          <a:ln>
            <a:noFill/>
          </a:ln>
        </p:spPr>
        <p:txBody>
          <a:bodyPr spcFirstLastPara="1" wrap="square" lIns="0" tIns="0" rIns="0" bIns="0" anchor="t" anchorCtr="0">
            <a:noAutofit/>
          </a:bodyPr>
          <a:lstStyle/>
          <a:p>
            <a:pPr marL="0" marR="0" lvl="0" indent="0" algn="just" rtl="0">
              <a:lnSpc>
                <a:spcPct val="123000"/>
              </a:lnSpc>
              <a:spcBef>
                <a:spcPts val="0"/>
              </a:spcBef>
              <a:spcAft>
                <a:spcPts val="0"/>
              </a:spcAft>
              <a:buNone/>
            </a:pPr>
            <a:r>
              <a:rPr lang="en-US" sz="7000" b="1" i="0" u="none" strike="noStrike" cap="none">
                <a:solidFill>
                  <a:srgbClr val="191919"/>
                </a:solidFill>
                <a:latin typeface="Open Sans"/>
                <a:ea typeface="Open Sans"/>
                <a:cs typeface="Open Sans"/>
                <a:sym typeface="Open Sans"/>
              </a:rPr>
              <a:t>Takeaways</a:t>
            </a:r>
            <a:endParaRPr b="1"/>
          </a:p>
        </p:txBody>
      </p:sp>
      <p:sp>
        <p:nvSpPr>
          <p:cNvPr id="544" name="Google Shape;544;g815c313657_0_368"/>
          <p:cNvSpPr txBox="1"/>
          <p:nvPr/>
        </p:nvSpPr>
        <p:spPr>
          <a:xfrm>
            <a:off x="3438276" y="6677225"/>
            <a:ext cx="13811400" cy="1428600"/>
          </a:xfrm>
          <a:prstGeom prst="rect">
            <a:avLst/>
          </a:prstGeom>
          <a:noFill/>
          <a:ln>
            <a:noFill/>
          </a:ln>
        </p:spPr>
        <p:txBody>
          <a:bodyPr spcFirstLastPara="1" wrap="square" lIns="0" tIns="0" rIns="0" bIns="0" anchor="t" anchorCtr="0">
            <a:noAutofit/>
          </a:bodyPr>
          <a:lstStyle/>
          <a:p>
            <a:pPr marL="0" marR="0" lvl="0" indent="0" algn="l" rtl="0">
              <a:lnSpc>
                <a:spcPct val="139963"/>
              </a:lnSpc>
              <a:spcBef>
                <a:spcPts val="0"/>
              </a:spcBef>
              <a:spcAft>
                <a:spcPts val="0"/>
              </a:spcAft>
              <a:buNone/>
            </a:pPr>
            <a:r>
              <a:rPr lang="en-US" sz="2700" b="0" i="0" u="none" strike="noStrike" cap="none">
                <a:solidFill>
                  <a:srgbClr val="000000"/>
                </a:solidFill>
                <a:latin typeface="Open Sans"/>
                <a:ea typeface="Open Sans"/>
                <a:cs typeface="Open Sans"/>
                <a:sym typeface="Open Sans"/>
              </a:rPr>
              <a:t>Analyzing major account’s characteristics (i.e. HotNewHipHop) can give companies information about their audiences’ psychographics</a:t>
            </a:r>
            <a:endParaRPr/>
          </a:p>
        </p:txBody>
      </p:sp>
      <p:sp>
        <p:nvSpPr>
          <p:cNvPr id="545" name="Google Shape;545;g815c313657_0_368"/>
          <p:cNvSpPr txBox="1"/>
          <p:nvPr/>
        </p:nvSpPr>
        <p:spPr>
          <a:xfrm>
            <a:off x="3438272" y="2362682"/>
            <a:ext cx="10464000" cy="948600"/>
          </a:xfrm>
          <a:prstGeom prst="rect">
            <a:avLst/>
          </a:prstGeom>
          <a:noFill/>
          <a:ln>
            <a:noFill/>
          </a:ln>
        </p:spPr>
        <p:txBody>
          <a:bodyPr spcFirstLastPara="1" wrap="square" lIns="0" tIns="0" rIns="0" bIns="0" anchor="t" anchorCtr="0">
            <a:noAutofit/>
          </a:bodyPr>
          <a:lstStyle/>
          <a:p>
            <a:pPr marL="0" marR="0" lvl="0" indent="0" algn="l" rtl="0">
              <a:lnSpc>
                <a:spcPct val="139963"/>
              </a:lnSpc>
              <a:spcBef>
                <a:spcPts val="0"/>
              </a:spcBef>
              <a:spcAft>
                <a:spcPts val="0"/>
              </a:spcAft>
              <a:buNone/>
            </a:pPr>
            <a:r>
              <a:rPr lang="en-US" sz="2700" b="0" i="0" u="none" strike="noStrike" cap="none">
                <a:solidFill>
                  <a:srgbClr val="000000"/>
                </a:solidFill>
                <a:latin typeface="Open Sans"/>
                <a:ea typeface="Open Sans"/>
                <a:cs typeface="Open Sans"/>
                <a:sym typeface="Open Sans"/>
              </a:rPr>
              <a:t>Major sports games can have  huge impact  on Twitter user community  and interaction between users </a:t>
            </a:r>
            <a:endParaRPr/>
          </a:p>
        </p:txBody>
      </p:sp>
      <p:pic>
        <p:nvPicPr>
          <p:cNvPr id="546" name="Google Shape;546;g815c313657_0_368"/>
          <p:cNvPicPr preferRelativeResize="0"/>
          <p:nvPr/>
        </p:nvPicPr>
        <p:blipFill rotWithShape="1">
          <a:blip r:embed="rId4">
            <a:alphaModFix/>
          </a:blip>
          <a:srcRect/>
          <a:stretch/>
        </p:blipFill>
        <p:spPr>
          <a:xfrm>
            <a:off x="1528279" y="4291943"/>
            <a:ext cx="1033437" cy="1033437"/>
          </a:xfrm>
          <a:prstGeom prst="rect">
            <a:avLst/>
          </a:prstGeom>
          <a:noFill/>
          <a:ln>
            <a:noFill/>
          </a:ln>
        </p:spPr>
      </p:pic>
      <p:pic>
        <p:nvPicPr>
          <p:cNvPr id="547" name="Google Shape;547;g815c313657_0_368"/>
          <p:cNvPicPr preferRelativeResize="0"/>
          <p:nvPr/>
        </p:nvPicPr>
        <p:blipFill rotWithShape="1">
          <a:blip r:embed="rId4">
            <a:alphaModFix/>
          </a:blip>
          <a:srcRect/>
          <a:stretch/>
        </p:blipFill>
        <p:spPr>
          <a:xfrm>
            <a:off x="1528279" y="6734366"/>
            <a:ext cx="1033437" cy="103343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1"/>
        <p:cNvGrpSpPr/>
        <p:nvPr/>
      </p:nvGrpSpPr>
      <p:grpSpPr>
        <a:xfrm>
          <a:off x="0" y="0"/>
          <a:ext cx="0" cy="0"/>
          <a:chOff x="0" y="0"/>
          <a:chExt cx="0" cy="0"/>
        </a:xfrm>
      </p:grpSpPr>
      <p:pic>
        <p:nvPicPr>
          <p:cNvPr id="552" name="Google Shape;552;p22"/>
          <p:cNvPicPr preferRelativeResize="0"/>
          <p:nvPr/>
        </p:nvPicPr>
        <p:blipFill rotWithShape="1">
          <a:blip r:embed="rId4">
            <a:alphaModFix amt="57000"/>
          </a:blip>
          <a:srcRect/>
          <a:stretch/>
        </p:blipFill>
        <p:spPr>
          <a:xfrm>
            <a:off x="11945957" y="1864735"/>
            <a:ext cx="598222" cy="485213"/>
          </a:xfrm>
          <a:prstGeom prst="rect">
            <a:avLst/>
          </a:prstGeom>
          <a:noFill/>
          <a:ln>
            <a:noFill/>
          </a:ln>
        </p:spPr>
      </p:pic>
      <p:pic>
        <p:nvPicPr>
          <p:cNvPr id="553" name="Google Shape;553;p22"/>
          <p:cNvPicPr preferRelativeResize="0"/>
          <p:nvPr/>
        </p:nvPicPr>
        <p:blipFill rotWithShape="1">
          <a:blip r:embed="rId4">
            <a:alphaModFix amt="52000"/>
          </a:blip>
          <a:srcRect/>
          <a:stretch/>
        </p:blipFill>
        <p:spPr>
          <a:xfrm>
            <a:off x="12962237" y="5288157"/>
            <a:ext cx="784095" cy="635973"/>
          </a:xfrm>
          <a:prstGeom prst="rect">
            <a:avLst/>
          </a:prstGeom>
          <a:noFill/>
          <a:ln>
            <a:noFill/>
          </a:ln>
        </p:spPr>
      </p:pic>
      <p:pic>
        <p:nvPicPr>
          <p:cNvPr id="554" name="Google Shape;554;p22"/>
          <p:cNvPicPr preferRelativeResize="0"/>
          <p:nvPr/>
        </p:nvPicPr>
        <p:blipFill rotWithShape="1">
          <a:blip r:embed="rId4">
            <a:alphaModFix amt="50000"/>
          </a:blip>
          <a:srcRect/>
          <a:stretch/>
        </p:blipFill>
        <p:spPr>
          <a:xfrm>
            <a:off x="9690169" y="1717697"/>
            <a:ext cx="779505" cy="632250"/>
          </a:xfrm>
          <a:prstGeom prst="rect">
            <a:avLst/>
          </a:prstGeom>
          <a:noFill/>
          <a:ln>
            <a:noFill/>
          </a:ln>
        </p:spPr>
      </p:pic>
      <p:pic>
        <p:nvPicPr>
          <p:cNvPr id="555" name="Google Shape;555;p22"/>
          <p:cNvPicPr preferRelativeResize="0"/>
          <p:nvPr/>
        </p:nvPicPr>
        <p:blipFill rotWithShape="1">
          <a:blip r:embed="rId4">
            <a:alphaModFix amt="76000"/>
          </a:blip>
          <a:srcRect/>
          <a:stretch/>
        </p:blipFill>
        <p:spPr>
          <a:xfrm>
            <a:off x="15971444" y="1259351"/>
            <a:ext cx="954851" cy="774472"/>
          </a:xfrm>
          <a:prstGeom prst="rect">
            <a:avLst/>
          </a:prstGeom>
          <a:noFill/>
          <a:ln>
            <a:noFill/>
          </a:ln>
        </p:spPr>
      </p:pic>
      <p:grpSp>
        <p:nvGrpSpPr>
          <p:cNvPr id="556" name="Google Shape;556;p22"/>
          <p:cNvGrpSpPr/>
          <p:nvPr/>
        </p:nvGrpSpPr>
        <p:grpSpPr>
          <a:xfrm>
            <a:off x="-4210601" y="7575676"/>
            <a:ext cx="8532286" cy="585074"/>
            <a:chOff x="0" y="-38100"/>
            <a:chExt cx="11376381" cy="780099"/>
          </a:xfrm>
        </p:grpSpPr>
        <p:sp>
          <p:nvSpPr>
            <p:cNvPr id="557" name="Google Shape;557;p22"/>
            <p:cNvSpPr txBox="1"/>
            <p:nvPr/>
          </p:nvSpPr>
          <p:spPr>
            <a:xfrm>
              <a:off x="6681" y="-38100"/>
              <a:ext cx="11369700" cy="333900"/>
            </a:xfrm>
            <a:prstGeom prst="rect">
              <a:avLst/>
            </a:prstGeom>
            <a:noFill/>
            <a:ln>
              <a:noFill/>
            </a:ln>
          </p:spPr>
          <p:txBody>
            <a:bodyPr spcFirstLastPara="1" wrap="square" lIns="0" tIns="0" rIns="0" bIns="0" anchor="t" anchorCtr="0">
              <a:noAutofit/>
            </a:bodyPr>
            <a:lstStyle/>
            <a:p>
              <a:pPr marL="0" marR="0" lvl="0" indent="0" algn="l" rtl="0">
                <a:lnSpc>
                  <a:spcPct val="1131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58" name="Google Shape;558;p22"/>
            <p:cNvSpPr/>
            <p:nvPr/>
          </p:nvSpPr>
          <p:spPr>
            <a:xfrm>
              <a:off x="0" y="697599"/>
              <a:ext cx="11376300" cy="44400"/>
            </a:xfrm>
            <a:prstGeom prst="rect">
              <a:avLst/>
            </a:prstGeom>
            <a:solidFill>
              <a:srgbClr val="4B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 name="Google Shape;559;p22"/>
          <p:cNvSpPr txBox="1"/>
          <p:nvPr/>
        </p:nvSpPr>
        <p:spPr>
          <a:xfrm>
            <a:off x="155401" y="6935398"/>
            <a:ext cx="7518300" cy="1005900"/>
          </a:xfrm>
          <a:prstGeom prst="rect">
            <a:avLst/>
          </a:prstGeom>
          <a:noFill/>
          <a:ln>
            <a:noFill/>
          </a:ln>
        </p:spPr>
        <p:txBody>
          <a:bodyPr spcFirstLastPara="1" wrap="square" lIns="0" tIns="0" rIns="0" bIns="0" anchor="t" anchorCtr="0">
            <a:noAutofit/>
          </a:bodyPr>
          <a:lstStyle/>
          <a:p>
            <a:pPr marL="0" marR="0" lvl="0" indent="0" algn="l" rtl="0">
              <a:lnSpc>
                <a:spcPct val="120003"/>
              </a:lnSpc>
              <a:spcBef>
                <a:spcPts val="0"/>
              </a:spcBef>
              <a:spcAft>
                <a:spcPts val="0"/>
              </a:spcAft>
              <a:buNone/>
            </a:pPr>
            <a:r>
              <a:rPr lang="en-US" sz="6599" b="1">
                <a:solidFill>
                  <a:srgbClr val="FFFFFF"/>
                </a:solidFill>
                <a:latin typeface="Open Sans"/>
                <a:ea typeface="Open Sans"/>
                <a:cs typeface="Open Sans"/>
                <a:sym typeface="Open Sans"/>
              </a:rPr>
              <a:t>Thank You! </a:t>
            </a:r>
            <a:endParaRPr b="1">
              <a:latin typeface="Open Sans"/>
              <a:ea typeface="Open Sans"/>
              <a:cs typeface="Open Sans"/>
              <a:sym typeface="Open Sans"/>
            </a:endParaRPr>
          </a:p>
        </p:txBody>
      </p:sp>
      <p:pic>
        <p:nvPicPr>
          <p:cNvPr id="560" name="Google Shape;560;p22"/>
          <p:cNvPicPr preferRelativeResize="0"/>
          <p:nvPr/>
        </p:nvPicPr>
        <p:blipFill rotWithShape="1">
          <a:blip r:embed="rId4">
            <a:alphaModFix amt="37000"/>
          </a:blip>
          <a:srcRect/>
          <a:stretch/>
        </p:blipFill>
        <p:spPr>
          <a:xfrm>
            <a:off x="14048683" y="768035"/>
            <a:ext cx="605746" cy="491316"/>
          </a:xfrm>
          <a:prstGeom prst="rect">
            <a:avLst/>
          </a:prstGeom>
          <a:noFill/>
          <a:ln>
            <a:noFill/>
          </a:ln>
        </p:spPr>
      </p:pic>
      <p:sp>
        <p:nvSpPr>
          <p:cNvPr id="561" name="Google Shape;561;p22"/>
          <p:cNvSpPr txBox="1"/>
          <p:nvPr/>
        </p:nvSpPr>
        <p:spPr>
          <a:xfrm>
            <a:off x="155400" y="8355375"/>
            <a:ext cx="103770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rgbClr val="FFFFFF"/>
                </a:solidFill>
                <a:latin typeface="Calibri"/>
                <a:ea typeface="Calibri"/>
                <a:cs typeface="Calibri"/>
                <a:sym typeface="Calibri"/>
              </a:rPr>
              <a:t>Details can be found in our final report </a:t>
            </a:r>
            <a:endParaRPr sz="3000" b="1">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A7F0"/>
        </a:solidFill>
        <a:effectLst/>
      </p:bgPr>
    </p:bg>
    <p:spTree>
      <p:nvGrpSpPr>
        <p:cNvPr id="1" name="Shape 114"/>
        <p:cNvGrpSpPr/>
        <p:nvPr/>
      </p:nvGrpSpPr>
      <p:grpSpPr>
        <a:xfrm>
          <a:off x="0" y="0"/>
          <a:ext cx="0" cy="0"/>
          <a:chOff x="0" y="0"/>
          <a:chExt cx="0" cy="0"/>
        </a:xfrm>
      </p:grpSpPr>
      <p:pic>
        <p:nvPicPr>
          <p:cNvPr id="115" name="Google Shape;115;p3"/>
          <p:cNvPicPr preferRelativeResize="0"/>
          <p:nvPr/>
        </p:nvPicPr>
        <p:blipFill rotWithShape="1">
          <a:blip r:embed="rId3">
            <a:alphaModFix/>
          </a:blip>
          <a:srcRect l="156" r="211" b="10645"/>
          <a:stretch/>
        </p:blipFill>
        <p:spPr>
          <a:xfrm>
            <a:off x="6619628" y="2599950"/>
            <a:ext cx="12865882" cy="7687050"/>
          </a:xfrm>
          <a:prstGeom prst="rect">
            <a:avLst/>
          </a:prstGeom>
          <a:noFill/>
          <a:ln>
            <a:noFill/>
          </a:ln>
        </p:spPr>
      </p:pic>
      <p:pic>
        <p:nvPicPr>
          <p:cNvPr id="116" name="Google Shape;116;p3"/>
          <p:cNvPicPr preferRelativeResize="0"/>
          <p:nvPr/>
        </p:nvPicPr>
        <p:blipFill rotWithShape="1">
          <a:blip r:embed="rId4">
            <a:alphaModFix/>
          </a:blip>
          <a:srcRect/>
          <a:stretch/>
        </p:blipFill>
        <p:spPr>
          <a:xfrm rot="-2922784">
            <a:off x="-12154368" y="-6001290"/>
            <a:ext cx="22552024" cy="18943700"/>
          </a:xfrm>
          <a:prstGeom prst="rect">
            <a:avLst/>
          </a:prstGeom>
          <a:noFill/>
          <a:ln>
            <a:noFill/>
          </a:ln>
        </p:spPr>
      </p:pic>
      <p:sp>
        <p:nvSpPr>
          <p:cNvPr id="117" name="Google Shape;117;p3"/>
          <p:cNvSpPr txBox="1"/>
          <p:nvPr/>
        </p:nvSpPr>
        <p:spPr>
          <a:xfrm>
            <a:off x="348574" y="1992686"/>
            <a:ext cx="11454292" cy="2128289"/>
          </a:xfrm>
          <a:prstGeom prst="rect">
            <a:avLst/>
          </a:prstGeom>
          <a:noFill/>
          <a:ln>
            <a:noFill/>
          </a:ln>
        </p:spPr>
        <p:txBody>
          <a:bodyPr spcFirstLastPara="1" wrap="square" lIns="0" tIns="0" rIns="0" bIns="0" anchor="t" anchorCtr="0">
            <a:spAutoFit/>
          </a:bodyPr>
          <a:lstStyle/>
          <a:p>
            <a:pPr marL="0" marR="0" lvl="0" indent="0" algn="l" rtl="0">
              <a:lnSpc>
                <a:spcPct val="150013"/>
              </a:lnSpc>
              <a:spcBef>
                <a:spcPts val="0"/>
              </a:spcBef>
              <a:spcAft>
                <a:spcPts val="0"/>
              </a:spcAft>
              <a:buNone/>
            </a:pPr>
            <a:r>
              <a:rPr lang="en-US" sz="3793" b="1" i="0" u="none" strike="noStrike" cap="none">
                <a:solidFill>
                  <a:srgbClr val="FBFBF5"/>
                </a:solidFill>
                <a:latin typeface="Nunito Sans"/>
                <a:ea typeface="Nunito Sans"/>
                <a:cs typeface="Nunito Sans"/>
                <a:sym typeface="Nunito Sans"/>
              </a:rPr>
              <a:t>Analyze how NBA Final can have an impact on Twitter communities through a sentiment analysis and a social network analysis</a:t>
            </a:r>
            <a:endParaRPr/>
          </a:p>
        </p:txBody>
      </p:sp>
      <p:sp>
        <p:nvSpPr>
          <p:cNvPr id="118" name="Google Shape;118;p3"/>
          <p:cNvSpPr txBox="1"/>
          <p:nvPr/>
        </p:nvSpPr>
        <p:spPr>
          <a:xfrm>
            <a:off x="348574" y="156327"/>
            <a:ext cx="5507405" cy="1563771"/>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US" sz="9073" b="0" i="0" u="none" strike="noStrike" cap="none">
                <a:solidFill>
                  <a:srgbClr val="FBFBF5"/>
                </a:solidFill>
                <a:latin typeface="Open Sans ExtraBold"/>
                <a:ea typeface="Open Sans ExtraBold"/>
                <a:cs typeface="Open Sans ExtraBold"/>
                <a:sym typeface="Open Sans ExtraBold"/>
              </a:rPr>
              <a:t>Our Goal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4"/>
          <p:cNvPicPr preferRelativeResize="0"/>
          <p:nvPr/>
        </p:nvPicPr>
        <p:blipFill rotWithShape="1">
          <a:blip r:embed="rId3">
            <a:alphaModFix/>
          </a:blip>
          <a:srcRect l="10261" r="10844"/>
          <a:stretch/>
        </p:blipFill>
        <p:spPr>
          <a:xfrm>
            <a:off x="0" y="0"/>
            <a:ext cx="16907995" cy="10287000"/>
          </a:xfrm>
          <a:prstGeom prst="rect">
            <a:avLst/>
          </a:prstGeom>
          <a:noFill/>
          <a:ln>
            <a:noFill/>
          </a:ln>
        </p:spPr>
      </p:pic>
      <p:pic>
        <p:nvPicPr>
          <p:cNvPr id="124" name="Google Shape;124;p4"/>
          <p:cNvPicPr preferRelativeResize="0"/>
          <p:nvPr/>
        </p:nvPicPr>
        <p:blipFill rotWithShape="1">
          <a:blip r:embed="rId4">
            <a:alphaModFix/>
          </a:blip>
          <a:srcRect/>
          <a:stretch/>
        </p:blipFill>
        <p:spPr>
          <a:xfrm rot="3151003">
            <a:off x="12145256" y="6446200"/>
            <a:ext cx="3448958" cy="639625"/>
          </a:xfrm>
          <a:prstGeom prst="rect">
            <a:avLst/>
          </a:prstGeom>
          <a:noFill/>
          <a:ln>
            <a:noFill/>
          </a:ln>
        </p:spPr>
      </p:pic>
      <p:sp>
        <p:nvSpPr>
          <p:cNvPr id="125" name="Google Shape;125;p4"/>
          <p:cNvSpPr txBox="1"/>
          <p:nvPr/>
        </p:nvSpPr>
        <p:spPr>
          <a:xfrm>
            <a:off x="12682280" y="7425896"/>
            <a:ext cx="2854918" cy="992007"/>
          </a:xfrm>
          <a:prstGeom prst="rect">
            <a:avLst/>
          </a:prstGeom>
          <a:noFill/>
          <a:ln>
            <a:noFill/>
          </a:ln>
        </p:spPr>
        <p:txBody>
          <a:bodyPr spcFirstLastPara="1" wrap="square" lIns="0" tIns="0" rIns="0" bIns="0" anchor="t" anchorCtr="0">
            <a:spAutoFit/>
          </a:bodyPr>
          <a:lstStyle/>
          <a:p>
            <a:pPr marL="0" marR="0" lvl="0" indent="0" algn="l" rtl="0">
              <a:lnSpc>
                <a:spcPct val="94000"/>
              </a:lnSpc>
              <a:spcBef>
                <a:spcPts val="0"/>
              </a:spcBef>
              <a:spcAft>
                <a:spcPts val="0"/>
              </a:spcAft>
              <a:buNone/>
            </a:pPr>
            <a:r>
              <a:rPr lang="en-US" sz="4000" b="0" i="0" u="none" strike="noStrike" cap="none">
                <a:solidFill>
                  <a:srgbClr val="FFFFFF"/>
                </a:solidFill>
                <a:latin typeface="Arial"/>
                <a:ea typeface="Arial"/>
                <a:cs typeface="Arial"/>
                <a:sym typeface="Arial"/>
              </a:rPr>
              <a:t>Data </a:t>
            </a:r>
            <a:endParaRPr/>
          </a:p>
          <a:p>
            <a:pPr marL="0" marR="0" lvl="0" indent="0" algn="l" rtl="0">
              <a:lnSpc>
                <a:spcPct val="94000"/>
              </a:lnSpc>
              <a:spcBef>
                <a:spcPts val="0"/>
              </a:spcBef>
              <a:spcAft>
                <a:spcPts val="0"/>
              </a:spcAft>
              <a:buNone/>
            </a:pPr>
            <a:r>
              <a:rPr lang="en-US" sz="4000" b="0" i="0" u="none" strike="noStrike" cap="none">
                <a:solidFill>
                  <a:srgbClr val="FFFFFF"/>
                </a:solidFill>
                <a:latin typeface="Arial"/>
                <a:ea typeface="Arial"/>
                <a:cs typeface="Arial"/>
                <a:sym typeface="Arial"/>
              </a:rPr>
              <a:t>Exploration</a:t>
            </a:r>
            <a:endParaRPr/>
          </a:p>
        </p:txBody>
      </p:sp>
      <p:sp>
        <p:nvSpPr>
          <p:cNvPr id="126" name="Google Shape;126;p4"/>
          <p:cNvSpPr txBox="1"/>
          <p:nvPr/>
        </p:nvSpPr>
        <p:spPr>
          <a:xfrm>
            <a:off x="10956333" y="4345710"/>
            <a:ext cx="2649000" cy="992100"/>
          </a:xfrm>
          <a:prstGeom prst="rect">
            <a:avLst/>
          </a:prstGeom>
          <a:noFill/>
          <a:ln>
            <a:noFill/>
          </a:ln>
        </p:spPr>
        <p:txBody>
          <a:bodyPr spcFirstLastPara="1" wrap="square" lIns="0" tIns="0" rIns="0" bIns="0" anchor="t" anchorCtr="0">
            <a:spAutoFit/>
          </a:bodyPr>
          <a:lstStyle/>
          <a:p>
            <a:pPr marL="0" marR="0" lvl="0" indent="0" algn="l" rtl="0">
              <a:lnSpc>
                <a:spcPct val="94000"/>
              </a:lnSpc>
              <a:spcBef>
                <a:spcPts val="0"/>
              </a:spcBef>
              <a:spcAft>
                <a:spcPts val="0"/>
              </a:spcAft>
              <a:buNone/>
            </a:pPr>
            <a:r>
              <a:rPr lang="en-US" sz="4000" b="0" i="0" u="none" strike="noStrike" cap="none">
                <a:solidFill>
                  <a:srgbClr val="FFFFFF"/>
                </a:solidFill>
                <a:latin typeface="Arial"/>
                <a:ea typeface="Arial"/>
                <a:cs typeface="Arial"/>
                <a:sym typeface="Arial"/>
              </a:rPr>
              <a:t>Sentiment </a:t>
            </a:r>
            <a:endParaRPr/>
          </a:p>
          <a:p>
            <a:pPr marL="0" marR="0" lvl="0" indent="0" algn="l" rtl="0">
              <a:lnSpc>
                <a:spcPct val="94000"/>
              </a:lnSpc>
              <a:spcBef>
                <a:spcPts val="0"/>
              </a:spcBef>
              <a:spcAft>
                <a:spcPts val="0"/>
              </a:spcAft>
              <a:buNone/>
            </a:pPr>
            <a:r>
              <a:rPr lang="en-US" sz="4000" b="0" i="0" u="none" strike="noStrike" cap="none">
                <a:solidFill>
                  <a:srgbClr val="FFFFFF"/>
                </a:solidFill>
                <a:latin typeface="Arial"/>
                <a:ea typeface="Arial"/>
                <a:cs typeface="Arial"/>
                <a:sym typeface="Arial"/>
              </a:rPr>
              <a:t>Analysis</a:t>
            </a:r>
            <a:endParaRPr/>
          </a:p>
        </p:txBody>
      </p:sp>
      <p:sp>
        <p:nvSpPr>
          <p:cNvPr id="127" name="Google Shape;127;p4"/>
          <p:cNvSpPr txBox="1"/>
          <p:nvPr/>
        </p:nvSpPr>
        <p:spPr>
          <a:xfrm>
            <a:off x="7716541" y="1981715"/>
            <a:ext cx="3725191" cy="514419"/>
          </a:xfrm>
          <a:prstGeom prst="rect">
            <a:avLst/>
          </a:prstGeom>
          <a:noFill/>
          <a:ln>
            <a:noFill/>
          </a:ln>
        </p:spPr>
        <p:txBody>
          <a:bodyPr spcFirstLastPara="1" wrap="square" lIns="0" tIns="0" rIns="0" bIns="0" anchor="t" anchorCtr="0">
            <a:spAutoFit/>
          </a:bodyPr>
          <a:lstStyle/>
          <a:p>
            <a:pPr marL="0" marR="0" lvl="0" indent="0" algn="l" rtl="0">
              <a:lnSpc>
                <a:spcPct val="94000"/>
              </a:lnSpc>
              <a:spcBef>
                <a:spcPts val="0"/>
              </a:spcBef>
              <a:spcAft>
                <a:spcPts val="0"/>
              </a:spcAft>
              <a:buNone/>
            </a:pPr>
            <a:r>
              <a:rPr lang="en-US" sz="4000" b="0" i="0" u="none" strike="noStrike" cap="none">
                <a:solidFill>
                  <a:srgbClr val="FFFFFF"/>
                </a:solidFill>
                <a:latin typeface="Arial"/>
                <a:ea typeface="Arial"/>
                <a:cs typeface="Arial"/>
                <a:sym typeface="Arial"/>
              </a:rPr>
              <a:t>Social Network</a:t>
            </a:r>
            <a:endParaRPr/>
          </a:p>
        </p:txBody>
      </p:sp>
      <p:sp>
        <p:nvSpPr>
          <p:cNvPr id="128" name="Google Shape;128;p4"/>
          <p:cNvSpPr txBox="1"/>
          <p:nvPr/>
        </p:nvSpPr>
        <p:spPr>
          <a:xfrm>
            <a:off x="3036801" y="894458"/>
            <a:ext cx="3819460" cy="992007"/>
          </a:xfrm>
          <a:prstGeom prst="rect">
            <a:avLst/>
          </a:prstGeom>
          <a:noFill/>
          <a:ln>
            <a:noFill/>
          </a:ln>
        </p:spPr>
        <p:txBody>
          <a:bodyPr spcFirstLastPara="1" wrap="square" lIns="0" tIns="0" rIns="0" bIns="0" anchor="t" anchorCtr="0">
            <a:spAutoFit/>
          </a:bodyPr>
          <a:lstStyle/>
          <a:p>
            <a:pPr marL="0" marR="0" lvl="0" indent="0" algn="l" rtl="0">
              <a:lnSpc>
                <a:spcPct val="94000"/>
              </a:lnSpc>
              <a:spcBef>
                <a:spcPts val="0"/>
              </a:spcBef>
              <a:spcAft>
                <a:spcPts val="0"/>
              </a:spcAft>
              <a:buNone/>
            </a:pPr>
            <a:r>
              <a:rPr lang="en-US" sz="4000" b="0" i="0" u="none" strike="noStrike" cap="none">
                <a:solidFill>
                  <a:srgbClr val="FFFFFF"/>
                </a:solidFill>
                <a:latin typeface="Arial"/>
                <a:ea typeface="Arial"/>
                <a:cs typeface="Arial"/>
                <a:sym typeface="Arial"/>
              </a:rPr>
              <a:t>Social Network </a:t>
            </a:r>
            <a:endParaRPr/>
          </a:p>
          <a:p>
            <a:pPr marL="0" marR="0" lvl="0" indent="0" algn="l" rtl="0">
              <a:lnSpc>
                <a:spcPct val="93975"/>
              </a:lnSpc>
              <a:spcBef>
                <a:spcPts val="0"/>
              </a:spcBef>
              <a:spcAft>
                <a:spcPts val="0"/>
              </a:spcAft>
              <a:buNone/>
            </a:pPr>
            <a:r>
              <a:rPr lang="en-US" sz="4000" b="0" i="0" u="none" strike="noStrike" cap="none">
                <a:solidFill>
                  <a:srgbClr val="FFFFFF"/>
                </a:solidFill>
                <a:latin typeface="Arial"/>
                <a:ea typeface="Arial"/>
                <a:cs typeface="Arial"/>
                <a:sym typeface="Arial"/>
              </a:rPr>
              <a:t>Visualization</a:t>
            </a:r>
            <a:endParaRPr/>
          </a:p>
        </p:txBody>
      </p:sp>
      <p:pic>
        <p:nvPicPr>
          <p:cNvPr id="129" name="Google Shape;129;p4"/>
          <p:cNvPicPr preferRelativeResize="0"/>
          <p:nvPr/>
        </p:nvPicPr>
        <p:blipFill rotWithShape="1">
          <a:blip r:embed="rId4">
            <a:alphaModFix/>
          </a:blip>
          <a:srcRect/>
          <a:stretch/>
        </p:blipFill>
        <p:spPr>
          <a:xfrm rot="2700000">
            <a:off x="9075152" y="3221810"/>
            <a:ext cx="3157292" cy="585534"/>
          </a:xfrm>
          <a:prstGeom prst="rect">
            <a:avLst/>
          </a:prstGeom>
          <a:noFill/>
          <a:ln>
            <a:noFill/>
          </a:ln>
        </p:spPr>
      </p:pic>
      <p:pic>
        <p:nvPicPr>
          <p:cNvPr id="130" name="Google Shape;130;p4"/>
          <p:cNvPicPr preferRelativeResize="0"/>
          <p:nvPr/>
        </p:nvPicPr>
        <p:blipFill rotWithShape="1">
          <a:blip r:embed="rId4">
            <a:alphaModFix/>
          </a:blip>
          <a:srcRect/>
          <a:stretch/>
        </p:blipFill>
        <p:spPr>
          <a:xfrm rot="1922923">
            <a:off x="6756694" y="1429621"/>
            <a:ext cx="1744397" cy="323506"/>
          </a:xfrm>
          <a:prstGeom prst="rect">
            <a:avLst/>
          </a:prstGeom>
          <a:noFill/>
          <a:ln>
            <a:noFill/>
          </a:ln>
        </p:spPr>
      </p:pic>
      <p:sp>
        <p:nvSpPr>
          <p:cNvPr id="131" name="Google Shape;131;p4"/>
          <p:cNvSpPr txBox="1"/>
          <p:nvPr/>
        </p:nvSpPr>
        <p:spPr>
          <a:xfrm rot="5400000">
            <a:off x="14880677" y="3751873"/>
            <a:ext cx="5624975" cy="1532571"/>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en-US" sz="8800" b="0" i="0" u="none" strike="noStrike" cap="none">
                <a:solidFill>
                  <a:srgbClr val="000000"/>
                </a:solidFill>
                <a:latin typeface="Open Sans ExtraBold"/>
                <a:ea typeface="Open Sans ExtraBold"/>
                <a:cs typeface="Open Sans ExtraBold"/>
                <a:sym typeface="Open Sans ExtraBold"/>
              </a:rPr>
              <a:t>Overview</a:t>
            </a:r>
            <a:endParaRPr sz="8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g815c313657_0_13"/>
          <p:cNvPicPr preferRelativeResize="0"/>
          <p:nvPr/>
        </p:nvPicPr>
        <p:blipFill>
          <a:blip r:embed="rId3">
            <a:alphaModFix/>
          </a:blip>
          <a:stretch>
            <a:fillRect/>
          </a:stretch>
        </p:blipFill>
        <p:spPr>
          <a:xfrm>
            <a:off x="0" y="24300"/>
            <a:ext cx="18395302" cy="10287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7C9EF"/>
        </a:solidFill>
        <a:effectLst/>
      </p:bgPr>
    </p:bg>
    <p:spTree>
      <p:nvGrpSpPr>
        <p:cNvPr id="1" name="Shape 140"/>
        <p:cNvGrpSpPr/>
        <p:nvPr/>
      </p:nvGrpSpPr>
      <p:grpSpPr>
        <a:xfrm>
          <a:off x="0" y="0"/>
          <a:ext cx="0" cy="0"/>
          <a:chOff x="0" y="0"/>
          <a:chExt cx="0" cy="0"/>
        </a:xfrm>
      </p:grpSpPr>
      <p:grpSp>
        <p:nvGrpSpPr>
          <p:cNvPr id="141" name="Google Shape;141;p7"/>
          <p:cNvGrpSpPr/>
          <p:nvPr/>
        </p:nvGrpSpPr>
        <p:grpSpPr>
          <a:xfrm>
            <a:off x="-390202" y="1155483"/>
            <a:ext cx="11339385" cy="3345466"/>
            <a:chOff x="0" y="-114300"/>
            <a:chExt cx="15119179" cy="4460621"/>
          </a:xfrm>
        </p:grpSpPr>
        <p:sp>
          <p:nvSpPr>
            <p:cNvPr id="142" name="Google Shape;142;p7"/>
            <p:cNvSpPr txBox="1"/>
            <p:nvPr/>
          </p:nvSpPr>
          <p:spPr>
            <a:xfrm>
              <a:off x="1853256" y="-114300"/>
              <a:ext cx="13265923" cy="1306764"/>
            </a:xfrm>
            <a:prstGeom prst="rect">
              <a:avLst/>
            </a:prstGeom>
            <a:noFill/>
            <a:ln>
              <a:noFill/>
            </a:ln>
          </p:spPr>
          <p:txBody>
            <a:bodyPr spcFirstLastPara="1" wrap="square" lIns="0" tIns="0" rIns="0" bIns="0" anchor="t" anchorCtr="0">
              <a:spAutoFit/>
            </a:bodyPr>
            <a:lstStyle/>
            <a:p>
              <a:pPr marL="0" marR="0" lvl="0" indent="0" algn="just" rtl="0">
                <a:lnSpc>
                  <a:spcPct val="140013"/>
                </a:lnSpc>
                <a:spcBef>
                  <a:spcPts val="0"/>
                </a:spcBef>
                <a:spcAft>
                  <a:spcPts val="0"/>
                </a:spcAft>
                <a:buNone/>
              </a:pPr>
              <a:r>
                <a:rPr lang="en-US" sz="5868" b="0" i="0" u="none" strike="noStrike" cap="none">
                  <a:solidFill>
                    <a:srgbClr val="FFFFFF"/>
                  </a:solidFill>
                  <a:latin typeface="Arial"/>
                  <a:ea typeface="Arial"/>
                  <a:cs typeface="Arial"/>
                  <a:sym typeface="Arial"/>
                </a:rPr>
                <a:t> </a:t>
              </a:r>
              <a:endParaRPr/>
            </a:p>
          </p:txBody>
        </p:sp>
        <p:sp>
          <p:nvSpPr>
            <p:cNvPr id="143" name="Google Shape;143;p7"/>
            <p:cNvSpPr txBox="1"/>
            <p:nvPr/>
          </p:nvSpPr>
          <p:spPr>
            <a:xfrm>
              <a:off x="1853256" y="2133661"/>
              <a:ext cx="13265923" cy="221266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US" sz="3154" b="0" i="0" u="none" strike="noStrike" cap="none">
                  <a:solidFill>
                    <a:srgbClr val="FFFFFF"/>
                  </a:solidFill>
                  <a:latin typeface="Arial"/>
                  <a:ea typeface="Arial"/>
                  <a:cs typeface="Arial"/>
                  <a:sym typeface="Arial"/>
                </a:rPr>
                <a:t>Tweets captured during the 3rd game of the 2018 NBA Finals between Cleveland Cavaliers and Golden State Warriors.</a:t>
              </a:r>
              <a:endParaRPr/>
            </a:p>
          </p:txBody>
        </p:sp>
        <p:sp>
          <p:nvSpPr>
            <p:cNvPr id="144" name="Google Shape;144;p7"/>
            <p:cNvSpPr/>
            <p:nvPr/>
          </p:nvSpPr>
          <p:spPr>
            <a:xfrm>
              <a:off x="0" y="1677970"/>
              <a:ext cx="15119177" cy="46385"/>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7"/>
          <p:cNvGrpSpPr/>
          <p:nvPr/>
        </p:nvGrpSpPr>
        <p:grpSpPr>
          <a:xfrm>
            <a:off x="4473520" y="8455845"/>
            <a:ext cx="14737910" cy="3138309"/>
            <a:chOff x="0" y="0"/>
            <a:chExt cx="19650546" cy="4184412"/>
          </a:xfrm>
        </p:grpSpPr>
        <p:pic>
          <p:nvPicPr>
            <p:cNvPr id="146" name="Google Shape;146;p7"/>
            <p:cNvPicPr preferRelativeResize="0"/>
            <p:nvPr/>
          </p:nvPicPr>
          <p:blipFill rotWithShape="1">
            <a:blip r:embed="rId3">
              <a:alphaModFix amt="25000"/>
            </a:blip>
            <a:srcRect/>
            <a:stretch/>
          </p:blipFill>
          <p:spPr>
            <a:xfrm>
              <a:off x="0" y="0"/>
              <a:ext cx="4184412" cy="4184412"/>
            </a:xfrm>
            <a:prstGeom prst="rect">
              <a:avLst/>
            </a:prstGeom>
            <a:noFill/>
            <a:ln>
              <a:noFill/>
            </a:ln>
          </p:spPr>
        </p:pic>
        <p:pic>
          <p:nvPicPr>
            <p:cNvPr id="147" name="Google Shape;147;p7"/>
            <p:cNvPicPr preferRelativeResize="0"/>
            <p:nvPr/>
          </p:nvPicPr>
          <p:blipFill rotWithShape="1">
            <a:blip r:embed="rId3">
              <a:alphaModFix amt="40000"/>
            </a:blip>
            <a:srcRect/>
            <a:stretch/>
          </p:blipFill>
          <p:spPr>
            <a:xfrm>
              <a:off x="5136666" y="0"/>
              <a:ext cx="4184412" cy="4184412"/>
            </a:xfrm>
            <a:prstGeom prst="rect">
              <a:avLst/>
            </a:prstGeom>
            <a:noFill/>
            <a:ln>
              <a:noFill/>
            </a:ln>
          </p:spPr>
        </p:pic>
        <p:pic>
          <p:nvPicPr>
            <p:cNvPr id="148" name="Google Shape;148;p7"/>
            <p:cNvPicPr preferRelativeResize="0"/>
            <p:nvPr/>
          </p:nvPicPr>
          <p:blipFill rotWithShape="1">
            <a:blip r:embed="rId3">
              <a:alphaModFix amt="60000"/>
            </a:blip>
            <a:srcRect/>
            <a:stretch/>
          </p:blipFill>
          <p:spPr>
            <a:xfrm>
              <a:off x="10385604" y="0"/>
              <a:ext cx="4184412" cy="4184412"/>
            </a:xfrm>
            <a:prstGeom prst="rect">
              <a:avLst/>
            </a:prstGeom>
            <a:noFill/>
            <a:ln>
              <a:noFill/>
            </a:ln>
          </p:spPr>
        </p:pic>
        <p:pic>
          <p:nvPicPr>
            <p:cNvPr id="149" name="Google Shape;149;p7"/>
            <p:cNvPicPr preferRelativeResize="0"/>
            <p:nvPr/>
          </p:nvPicPr>
          <p:blipFill rotWithShape="1">
            <a:blip r:embed="rId3">
              <a:alphaModFix/>
            </a:blip>
            <a:srcRect/>
            <a:stretch/>
          </p:blipFill>
          <p:spPr>
            <a:xfrm>
              <a:off x="15466134" y="0"/>
              <a:ext cx="4184412" cy="4184412"/>
            </a:xfrm>
            <a:prstGeom prst="rect">
              <a:avLst/>
            </a:prstGeom>
            <a:noFill/>
            <a:ln>
              <a:noFill/>
            </a:ln>
          </p:spPr>
        </p:pic>
      </p:grpSp>
      <p:grpSp>
        <p:nvGrpSpPr>
          <p:cNvPr id="150" name="Google Shape;150;p7"/>
          <p:cNvGrpSpPr/>
          <p:nvPr/>
        </p:nvGrpSpPr>
        <p:grpSpPr>
          <a:xfrm>
            <a:off x="-161744" y="3458191"/>
            <a:ext cx="10949182" cy="2691769"/>
            <a:chOff x="0" y="-114300"/>
            <a:chExt cx="14598909" cy="3589025"/>
          </a:xfrm>
        </p:grpSpPr>
        <p:sp>
          <p:nvSpPr>
            <p:cNvPr id="151" name="Google Shape;151;p7"/>
            <p:cNvSpPr txBox="1"/>
            <p:nvPr/>
          </p:nvSpPr>
          <p:spPr>
            <a:xfrm>
              <a:off x="1789484" y="-114300"/>
              <a:ext cx="12809425" cy="1265729"/>
            </a:xfrm>
            <a:prstGeom prst="rect">
              <a:avLst/>
            </a:prstGeom>
            <a:noFill/>
            <a:ln>
              <a:noFill/>
            </a:ln>
          </p:spPr>
          <p:txBody>
            <a:bodyPr spcFirstLastPara="1" wrap="square" lIns="0" tIns="0" rIns="0" bIns="0" anchor="t" anchorCtr="0">
              <a:spAutoFit/>
            </a:bodyPr>
            <a:lstStyle/>
            <a:p>
              <a:pPr marL="0" marR="0" lvl="0" indent="0" algn="just" rtl="0">
                <a:lnSpc>
                  <a:spcPct val="44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2" name="Google Shape;152;p7"/>
            <p:cNvSpPr txBox="1"/>
            <p:nvPr/>
          </p:nvSpPr>
          <p:spPr>
            <a:xfrm>
              <a:off x="1789484" y="2067142"/>
              <a:ext cx="12809425" cy="1407583"/>
            </a:xfrm>
            <a:prstGeom prst="rect">
              <a:avLst/>
            </a:prstGeom>
            <a:noFill/>
            <a:ln>
              <a:noFill/>
            </a:ln>
          </p:spPr>
          <p:txBody>
            <a:bodyPr spcFirstLastPara="1" wrap="square" lIns="0" tIns="0" rIns="0" bIns="0" anchor="t" anchorCtr="0">
              <a:spAutoFit/>
            </a:bodyPr>
            <a:lstStyle/>
            <a:p>
              <a:pPr marL="0" marR="0" lvl="0" indent="0" algn="l" rtl="0">
                <a:lnSpc>
                  <a:spcPct val="139986"/>
                </a:lnSpc>
                <a:spcBef>
                  <a:spcPts val="0"/>
                </a:spcBef>
                <a:spcAft>
                  <a:spcPts val="0"/>
                </a:spcAft>
                <a:buNone/>
              </a:pPr>
              <a:r>
                <a:rPr lang="en-US" sz="3046" b="0" i="0" u="none" strike="noStrike" cap="none">
                  <a:solidFill>
                    <a:srgbClr val="FFFFFF"/>
                  </a:solidFill>
                  <a:latin typeface="Arial"/>
                  <a:ea typeface="Arial"/>
                  <a:cs typeface="Arial"/>
                  <a:sym typeface="Arial"/>
                </a:rPr>
                <a:t>The capture started on Thursday, June 7th 01:13 am UCT and finished on Thursday, June 7th 01:58 am UCT </a:t>
              </a:r>
              <a:endParaRPr/>
            </a:p>
          </p:txBody>
        </p:sp>
        <p:sp>
          <p:nvSpPr>
            <p:cNvPr id="153" name="Google Shape;153;p7"/>
            <p:cNvSpPr/>
            <p:nvPr/>
          </p:nvSpPr>
          <p:spPr>
            <a:xfrm>
              <a:off x="0" y="1620229"/>
              <a:ext cx="14598909" cy="4478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4" name="Google Shape;154;p7"/>
          <p:cNvPicPr preferRelativeResize="0"/>
          <p:nvPr/>
        </p:nvPicPr>
        <p:blipFill rotWithShape="1">
          <a:blip r:embed="rId4">
            <a:alphaModFix/>
          </a:blip>
          <a:srcRect/>
          <a:stretch/>
        </p:blipFill>
        <p:spPr>
          <a:xfrm>
            <a:off x="11842475" y="2854915"/>
            <a:ext cx="5725575" cy="3984046"/>
          </a:xfrm>
          <a:prstGeom prst="rect">
            <a:avLst/>
          </a:prstGeom>
          <a:noFill/>
          <a:ln>
            <a:noFill/>
          </a:ln>
        </p:spPr>
      </p:pic>
      <p:grpSp>
        <p:nvGrpSpPr>
          <p:cNvPr id="155" name="Google Shape;155;p7"/>
          <p:cNvGrpSpPr/>
          <p:nvPr/>
        </p:nvGrpSpPr>
        <p:grpSpPr>
          <a:xfrm>
            <a:off x="-195101" y="5195666"/>
            <a:ext cx="10949182" cy="2691769"/>
            <a:chOff x="0" y="-114300"/>
            <a:chExt cx="14598909" cy="3589025"/>
          </a:xfrm>
        </p:grpSpPr>
        <p:sp>
          <p:nvSpPr>
            <p:cNvPr id="156" name="Google Shape;156;p7"/>
            <p:cNvSpPr txBox="1"/>
            <p:nvPr/>
          </p:nvSpPr>
          <p:spPr>
            <a:xfrm>
              <a:off x="1789484" y="-114300"/>
              <a:ext cx="12809425" cy="1265729"/>
            </a:xfrm>
            <a:prstGeom prst="rect">
              <a:avLst/>
            </a:prstGeom>
            <a:noFill/>
            <a:ln>
              <a:noFill/>
            </a:ln>
          </p:spPr>
          <p:txBody>
            <a:bodyPr spcFirstLastPara="1" wrap="square" lIns="0" tIns="0" rIns="0" bIns="0" anchor="t" anchorCtr="0">
              <a:spAutoFit/>
            </a:bodyPr>
            <a:lstStyle/>
            <a:p>
              <a:pPr marL="0" marR="0" lvl="0" indent="0" algn="just" rtl="0">
                <a:lnSpc>
                  <a:spcPct val="440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7" name="Google Shape;157;p7"/>
            <p:cNvSpPr txBox="1"/>
            <p:nvPr/>
          </p:nvSpPr>
          <p:spPr>
            <a:xfrm>
              <a:off x="1789484" y="2067142"/>
              <a:ext cx="12809425" cy="1407583"/>
            </a:xfrm>
            <a:prstGeom prst="rect">
              <a:avLst/>
            </a:prstGeom>
            <a:noFill/>
            <a:ln>
              <a:noFill/>
            </a:ln>
          </p:spPr>
          <p:txBody>
            <a:bodyPr spcFirstLastPara="1" wrap="square" lIns="0" tIns="0" rIns="0" bIns="0" anchor="t" anchorCtr="0">
              <a:spAutoFit/>
            </a:bodyPr>
            <a:lstStyle/>
            <a:p>
              <a:pPr marL="0" marR="0" lvl="0" indent="0" algn="l" rtl="0">
                <a:lnSpc>
                  <a:spcPct val="139986"/>
                </a:lnSpc>
                <a:spcBef>
                  <a:spcPts val="0"/>
                </a:spcBef>
                <a:spcAft>
                  <a:spcPts val="0"/>
                </a:spcAft>
                <a:buNone/>
              </a:pPr>
              <a:r>
                <a:rPr lang="en-US" sz="3046" b="0" i="0" u="none" strike="noStrike" cap="none">
                  <a:solidFill>
                    <a:srgbClr val="FFFFFF"/>
                  </a:solidFill>
                  <a:latin typeface="Arial"/>
                  <a:ea typeface="Arial"/>
                  <a:cs typeface="Arial"/>
                  <a:sym typeface="Arial"/>
                </a:rPr>
                <a:t>Tweets captured using Twitter's Streaming API, with the keyword #NBAFinals</a:t>
              </a:r>
              <a:endParaRPr/>
            </a:p>
          </p:txBody>
        </p:sp>
        <p:sp>
          <p:nvSpPr>
            <p:cNvPr id="158" name="Google Shape;158;p7"/>
            <p:cNvSpPr/>
            <p:nvPr/>
          </p:nvSpPr>
          <p:spPr>
            <a:xfrm>
              <a:off x="0" y="1620229"/>
              <a:ext cx="14598909" cy="4478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9" name="Google Shape;159;p7"/>
          <p:cNvPicPr preferRelativeResize="0"/>
          <p:nvPr/>
        </p:nvPicPr>
        <p:blipFill rotWithShape="1">
          <a:blip r:embed="rId5">
            <a:alphaModFix/>
          </a:blip>
          <a:srcRect/>
          <a:stretch/>
        </p:blipFill>
        <p:spPr>
          <a:xfrm>
            <a:off x="16675966" y="8855233"/>
            <a:ext cx="1166668" cy="1169767"/>
          </a:xfrm>
          <a:prstGeom prst="rect">
            <a:avLst/>
          </a:prstGeom>
          <a:noFill/>
          <a:ln>
            <a:noFill/>
          </a:ln>
        </p:spPr>
      </p:pic>
      <p:sp>
        <p:nvSpPr>
          <p:cNvPr id="160" name="Google Shape;160;p7"/>
          <p:cNvSpPr txBox="1"/>
          <p:nvPr/>
        </p:nvSpPr>
        <p:spPr>
          <a:xfrm>
            <a:off x="756761" y="466725"/>
            <a:ext cx="10030676" cy="1095375"/>
          </a:xfrm>
          <a:prstGeom prst="rect">
            <a:avLst/>
          </a:prstGeom>
          <a:noFill/>
          <a:ln>
            <a:noFill/>
          </a:ln>
        </p:spPr>
        <p:txBody>
          <a:bodyPr spcFirstLastPara="1" wrap="square" lIns="0" tIns="0" rIns="0" bIns="0" anchor="t" anchorCtr="0">
            <a:spAutoFit/>
          </a:bodyPr>
          <a:lstStyle/>
          <a:p>
            <a:pPr marL="0" marR="0" lvl="0" indent="0" algn="just" rtl="0">
              <a:lnSpc>
                <a:spcPct val="123000"/>
              </a:lnSpc>
              <a:spcBef>
                <a:spcPts val="0"/>
              </a:spcBef>
              <a:spcAft>
                <a:spcPts val="0"/>
              </a:spcAft>
              <a:buNone/>
            </a:pPr>
            <a:r>
              <a:rPr lang="en-US" sz="7000" b="1" i="0" u="none" strike="noStrike" cap="none">
                <a:solidFill>
                  <a:srgbClr val="191919"/>
                </a:solidFill>
                <a:latin typeface="Open Sans"/>
                <a:ea typeface="Open Sans"/>
                <a:cs typeface="Open Sans"/>
                <a:sym typeface="Open Sans"/>
              </a:rPr>
              <a:t>Datasets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815c313657_0_17"/>
          <p:cNvSpPr/>
          <p:nvPr/>
        </p:nvSpPr>
        <p:spPr>
          <a:xfrm rot="10800000">
            <a:off x="4867922" y="8867035"/>
            <a:ext cx="1482300" cy="10500"/>
          </a:xfrm>
          <a:prstGeom prst="rect">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6" name="Google Shape;166;g815c313657_0_17"/>
          <p:cNvPicPr preferRelativeResize="0"/>
          <p:nvPr/>
        </p:nvPicPr>
        <p:blipFill rotWithShape="1">
          <a:blip r:embed="rId3">
            <a:alphaModFix/>
          </a:blip>
          <a:srcRect/>
          <a:stretch/>
        </p:blipFill>
        <p:spPr>
          <a:xfrm>
            <a:off x="4006588" y="3705453"/>
            <a:ext cx="1722713" cy="1722713"/>
          </a:xfrm>
          <a:prstGeom prst="rect">
            <a:avLst/>
          </a:prstGeom>
          <a:noFill/>
          <a:ln>
            <a:noFill/>
          </a:ln>
        </p:spPr>
      </p:pic>
      <p:grpSp>
        <p:nvGrpSpPr>
          <p:cNvPr id="167" name="Google Shape;167;g815c313657_0_17"/>
          <p:cNvGrpSpPr/>
          <p:nvPr/>
        </p:nvGrpSpPr>
        <p:grpSpPr>
          <a:xfrm>
            <a:off x="3399900" y="5428166"/>
            <a:ext cx="1504800" cy="2906325"/>
            <a:chOff x="0" y="1"/>
            <a:chExt cx="2006400" cy="3875100"/>
          </a:xfrm>
        </p:grpSpPr>
        <p:sp>
          <p:nvSpPr>
            <p:cNvPr id="168" name="Google Shape;168;g815c313657_0_17"/>
            <p:cNvSpPr/>
            <p:nvPr/>
          </p:nvSpPr>
          <p:spPr>
            <a:xfrm rot="5400000">
              <a:off x="61281" y="1930051"/>
              <a:ext cx="3875100" cy="15000"/>
            </a:xfrm>
            <a:prstGeom prst="rect">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g815c313657_0_17"/>
            <p:cNvSpPr/>
            <p:nvPr/>
          </p:nvSpPr>
          <p:spPr>
            <a:xfrm>
              <a:off x="0" y="1928156"/>
              <a:ext cx="2006400" cy="18900"/>
            </a:xfrm>
            <a:prstGeom prst="rect">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 name="Google Shape;170;g815c313657_0_17"/>
          <p:cNvPicPr preferRelativeResize="0"/>
          <p:nvPr/>
        </p:nvPicPr>
        <p:blipFill rotWithShape="1">
          <a:blip r:embed="rId4">
            <a:alphaModFix/>
          </a:blip>
          <a:srcRect/>
          <a:stretch/>
        </p:blipFill>
        <p:spPr>
          <a:xfrm>
            <a:off x="1302666" y="5900763"/>
            <a:ext cx="2558841" cy="2558841"/>
          </a:xfrm>
          <a:prstGeom prst="rect">
            <a:avLst/>
          </a:prstGeom>
          <a:noFill/>
          <a:ln>
            <a:noFill/>
          </a:ln>
        </p:spPr>
      </p:pic>
      <p:sp>
        <p:nvSpPr>
          <p:cNvPr id="171" name="Google Shape;171;g815c313657_0_17"/>
          <p:cNvSpPr/>
          <p:nvPr/>
        </p:nvSpPr>
        <p:spPr>
          <a:xfrm rot="10800000">
            <a:off x="4867922" y="9731388"/>
            <a:ext cx="1482300" cy="10500"/>
          </a:xfrm>
          <a:prstGeom prst="rect">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2" name="Google Shape;172;g815c313657_0_17"/>
          <p:cNvPicPr preferRelativeResize="0"/>
          <p:nvPr/>
        </p:nvPicPr>
        <p:blipFill rotWithShape="1">
          <a:blip r:embed="rId3">
            <a:alphaModFix/>
          </a:blip>
          <a:srcRect/>
          <a:stretch/>
        </p:blipFill>
        <p:spPr>
          <a:xfrm>
            <a:off x="3922696" y="8334467"/>
            <a:ext cx="1722713" cy="1722713"/>
          </a:xfrm>
          <a:prstGeom prst="rect">
            <a:avLst/>
          </a:prstGeom>
          <a:noFill/>
          <a:ln>
            <a:noFill/>
          </a:ln>
        </p:spPr>
      </p:pic>
      <p:grpSp>
        <p:nvGrpSpPr>
          <p:cNvPr id="173" name="Google Shape;173;g815c313657_0_17"/>
          <p:cNvGrpSpPr/>
          <p:nvPr/>
        </p:nvGrpSpPr>
        <p:grpSpPr>
          <a:xfrm>
            <a:off x="5729300" y="3531789"/>
            <a:ext cx="1071771" cy="2070000"/>
            <a:chOff x="0" y="0"/>
            <a:chExt cx="1429029" cy="2760000"/>
          </a:xfrm>
        </p:grpSpPr>
        <p:sp>
          <p:nvSpPr>
            <p:cNvPr id="174" name="Google Shape;174;g815c313657_0_17"/>
            <p:cNvSpPr/>
            <p:nvPr/>
          </p:nvSpPr>
          <p:spPr>
            <a:xfrm rot="5400000">
              <a:off x="43629" y="1374600"/>
              <a:ext cx="2760000" cy="10800"/>
            </a:xfrm>
            <a:prstGeom prst="rect">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g815c313657_0_17"/>
            <p:cNvSpPr/>
            <p:nvPr/>
          </p:nvSpPr>
          <p:spPr>
            <a:xfrm>
              <a:off x="0" y="1373347"/>
              <a:ext cx="1428900" cy="13500"/>
            </a:xfrm>
            <a:prstGeom prst="rect">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g815c313657_0_17"/>
          <p:cNvSpPr/>
          <p:nvPr/>
        </p:nvSpPr>
        <p:spPr>
          <a:xfrm rot="-5400000">
            <a:off x="5202221" y="4397048"/>
            <a:ext cx="3207300" cy="9600"/>
          </a:xfrm>
          <a:prstGeom prst="rect">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g815c313657_0_17"/>
          <p:cNvSpPr/>
          <p:nvPr/>
        </p:nvSpPr>
        <p:spPr>
          <a:xfrm rot="10800000">
            <a:off x="6801050" y="2784954"/>
            <a:ext cx="1482300" cy="10500"/>
          </a:xfrm>
          <a:prstGeom prst="rect">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g815c313657_0_17"/>
          <p:cNvGrpSpPr/>
          <p:nvPr/>
        </p:nvGrpSpPr>
        <p:grpSpPr>
          <a:xfrm>
            <a:off x="7532686" y="2114279"/>
            <a:ext cx="1350119" cy="1341538"/>
            <a:chOff x="0" y="0"/>
            <a:chExt cx="1800159" cy="1788717"/>
          </a:xfrm>
        </p:grpSpPr>
        <p:pic>
          <p:nvPicPr>
            <p:cNvPr id="179" name="Google Shape;179;g815c313657_0_17"/>
            <p:cNvPicPr preferRelativeResize="0"/>
            <p:nvPr/>
          </p:nvPicPr>
          <p:blipFill rotWithShape="1">
            <a:blip r:embed="rId5">
              <a:alphaModFix/>
            </a:blip>
            <a:srcRect t="317" b="317"/>
            <a:stretch/>
          </p:blipFill>
          <p:spPr>
            <a:xfrm>
              <a:off x="0" y="0"/>
              <a:ext cx="1800159" cy="1788717"/>
            </a:xfrm>
            <a:prstGeom prst="rect">
              <a:avLst/>
            </a:prstGeom>
            <a:noFill/>
            <a:ln>
              <a:noFill/>
            </a:ln>
          </p:spPr>
        </p:pic>
        <p:sp>
          <p:nvSpPr>
            <p:cNvPr id="180" name="Google Shape;180;g815c313657_0_17"/>
            <p:cNvSpPr txBox="1"/>
            <p:nvPr/>
          </p:nvSpPr>
          <p:spPr>
            <a:xfrm>
              <a:off x="266997" y="642034"/>
              <a:ext cx="1266300" cy="443700"/>
            </a:xfrm>
            <a:prstGeom prst="rect">
              <a:avLst/>
            </a:prstGeom>
            <a:noFill/>
            <a:ln>
              <a:noFill/>
            </a:ln>
          </p:spPr>
          <p:txBody>
            <a:bodyPr spcFirstLastPara="1" wrap="square" lIns="0" tIns="0" rIns="0" bIns="0" anchor="t" anchorCtr="0">
              <a:noAutofit/>
            </a:bodyPr>
            <a:lstStyle/>
            <a:p>
              <a:pPr marL="0" marR="0" lvl="0" indent="0" algn="ctr" rtl="0">
                <a:lnSpc>
                  <a:spcPct val="140020"/>
                </a:lnSpc>
                <a:spcBef>
                  <a:spcPts val="0"/>
                </a:spcBef>
                <a:spcAft>
                  <a:spcPts val="0"/>
                </a:spcAft>
                <a:buNone/>
              </a:pPr>
              <a:r>
                <a:rPr lang="en-US" sz="1949" b="1" i="0" u="none" strike="noStrike" cap="none">
                  <a:solidFill>
                    <a:srgbClr val="FFFFFF"/>
                  </a:solidFill>
                </a:rPr>
                <a:t>Tweets</a:t>
              </a:r>
              <a:endParaRPr b="1"/>
            </a:p>
          </p:txBody>
        </p:sp>
      </p:grpSp>
      <p:sp>
        <p:nvSpPr>
          <p:cNvPr id="181" name="Google Shape;181;g815c313657_0_17"/>
          <p:cNvSpPr/>
          <p:nvPr/>
        </p:nvSpPr>
        <p:spPr>
          <a:xfrm rot="10800000">
            <a:off x="6791525" y="4556309"/>
            <a:ext cx="1482300" cy="10500"/>
          </a:xfrm>
          <a:prstGeom prst="rect">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g815c313657_0_17"/>
          <p:cNvSpPr/>
          <p:nvPr/>
        </p:nvSpPr>
        <p:spPr>
          <a:xfrm rot="10800000">
            <a:off x="6801050" y="5994997"/>
            <a:ext cx="1482300" cy="10500"/>
          </a:xfrm>
          <a:prstGeom prst="rect">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g815c313657_0_17"/>
          <p:cNvSpPr txBox="1"/>
          <p:nvPr/>
        </p:nvSpPr>
        <p:spPr>
          <a:xfrm>
            <a:off x="7732816" y="5742796"/>
            <a:ext cx="903900" cy="438900"/>
          </a:xfrm>
          <a:prstGeom prst="rect">
            <a:avLst/>
          </a:prstGeom>
          <a:noFill/>
          <a:ln>
            <a:noFill/>
          </a:ln>
        </p:spPr>
        <p:txBody>
          <a:bodyPr spcFirstLastPara="1" wrap="square" lIns="0" tIns="0" rIns="0" bIns="0" anchor="t" anchorCtr="0">
            <a:noAutofit/>
          </a:bodyPr>
          <a:lstStyle/>
          <a:p>
            <a:pPr marL="0" marR="0" lvl="0" indent="0" algn="ctr" rtl="0">
              <a:lnSpc>
                <a:spcPct val="140031"/>
              </a:lnSpc>
              <a:spcBef>
                <a:spcPts val="0"/>
              </a:spcBef>
              <a:spcAft>
                <a:spcPts val="0"/>
              </a:spcAft>
              <a:buNone/>
            </a:pPr>
            <a:r>
              <a:rPr lang="en-US" sz="2503" b="0" i="0" u="none" strike="noStrike" cap="none">
                <a:solidFill>
                  <a:srgbClr val="FFFFFF"/>
                </a:solidFill>
                <a:latin typeface="Arial"/>
                <a:ea typeface="Arial"/>
                <a:cs typeface="Arial"/>
                <a:sym typeface="Arial"/>
              </a:rPr>
              <a:t>YS</a:t>
            </a:r>
            <a:endParaRPr/>
          </a:p>
        </p:txBody>
      </p:sp>
      <p:sp>
        <p:nvSpPr>
          <p:cNvPr id="184" name="Google Shape;184;g815c313657_0_17"/>
          <p:cNvSpPr txBox="1"/>
          <p:nvPr/>
        </p:nvSpPr>
        <p:spPr>
          <a:xfrm>
            <a:off x="7902899" y="4272241"/>
            <a:ext cx="1025100" cy="336900"/>
          </a:xfrm>
          <a:prstGeom prst="rect">
            <a:avLst/>
          </a:prstGeom>
          <a:noFill/>
          <a:ln>
            <a:noFill/>
          </a:ln>
        </p:spPr>
        <p:txBody>
          <a:bodyPr spcFirstLastPara="1" wrap="square" lIns="0" tIns="0" rIns="0" bIns="0" anchor="t" anchorCtr="0">
            <a:noAutofit/>
          </a:bodyPr>
          <a:lstStyle/>
          <a:p>
            <a:pPr marL="0" marR="0" lvl="0" indent="0" algn="l" rtl="0">
              <a:lnSpc>
                <a:spcPct val="140021"/>
              </a:lnSpc>
              <a:spcBef>
                <a:spcPts val="0"/>
              </a:spcBef>
              <a:spcAft>
                <a:spcPts val="0"/>
              </a:spcAft>
              <a:buNone/>
            </a:pPr>
            <a:r>
              <a:rPr lang="en-US" sz="1834" b="1" i="0" u="none" strike="noStrike" cap="none">
                <a:solidFill>
                  <a:srgbClr val="FFFFFF"/>
                </a:solidFill>
                <a:latin typeface="Arimo"/>
                <a:ea typeface="Arimo"/>
                <a:cs typeface="Arimo"/>
                <a:sym typeface="Arimo"/>
              </a:rPr>
              <a:t>User</a:t>
            </a:r>
            <a:endParaRPr/>
          </a:p>
        </p:txBody>
      </p:sp>
      <p:grpSp>
        <p:nvGrpSpPr>
          <p:cNvPr id="185" name="Google Shape;185;g815c313657_0_17"/>
          <p:cNvGrpSpPr/>
          <p:nvPr/>
        </p:nvGrpSpPr>
        <p:grpSpPr>
          <a:xfrm>
            <a:off x="7509703" y="5550880"/>
            <a:ext cx="1350119" cy="1341538"/>
            <a:chOff x="0" y="0"/>
            <a:chExt cx="1800159" cy="1788717"/>
          </a:xfrm>
        </p:grpSpPr>
        <p:pic>
          <p:nvPicPr>
            <p:cNvPr id="186" name="Google Shape;186;g815c313657_0_17"/>
            <p:cNvPicPr preferRelativeResize="0"/>
            <p:nvPr/>
          </p:nvPicPr>
          <p:blipFill rotWithShape="1">
            <a:blip r:embed="rId5">
              <a:alphaModFix/>
            </a:blip>
            <a:srcRect t="317" b="317"/>
            <a:stretch/>
          </p:blipFill>
          <p:spPr>
            <a:xfrm>
              <a:off x="0" y="0"/>
              <a:ext cx="1800159" cy="1788717"/>
            </a:xfrm>
            <a:prstGeom prst="rect">
              <a:avLst/>
            </a:prstGeom>
            <a:noFill/>
            <a:ln>
              <a:noFill/>
            </a:ln>
          </p:spPr>
        </p:pic>
        <p:sp>
          <p:nvSpPr>
            <p:cNvPr id="187" name="Google Shape;187;g815c313657_0_17"/>
            <p:cNvSpPr txBox="1"/>
            <p:nvPr/>
          </p:nvSpPr>
          <p:spPr>
            <a:xfrm>
              <a:off x="266997" y="642034"/>
              <a:ext cx="1266300" cy="443700"/>
            </a:xfrm>
            <a:prstGeom prst="rect">
              <a:avLst/>
            </a:prstGeom>
            <a:noFill/>
            <a:ln>
              <a:noFill/>
            </a:ln>
          </p:spPr>
          <p:txBody>
            <a:bodyPr spcFirstLastPara="1" wrap="square" lIns="0" tIns="0" rIns="0" bIns="0" anchor="t" anchorCtr="0">
              <a:noAutofit/>
            </a:bodyPr>
            <a:lstStyle/>
            <a:p>
              <a:pPr marL="0" marR="0" lvl="0" indent="0" algn="ctr" rtl="0">
                <a:lnSpc>
                  <a:spcPct val="140020"/>
                </a:lnSpc>
                <a:spcBef>
                  <a:spcPts val="0"/>
                </a:spcBef>
                <a:spcAft>
                  <a:spcPts val="0"/>
                </a:spcAft>
                <a:buNone/>
              </a:pPr>
              <a:r>
                <a:rPr lang="en-US" sz="1949" b="1" i="0" u="none" strike="noStrike" cap="none">
                  <a:solidFill>
                    <a:srgbClr val="FFFFFF"/>
                  </a:solidFill>
                </a:rPr>
                <a:t>Entity</a:t>
              </a:r>
              <a:endParaRPr b="1"/>
            </a:p>
          </p:txBody>
        </p:sp>
      </p:grpSp>
      <p:grpSp>
        <p:nvGrpSpPr>
          <p:cNvPr id="188" name="Google Shape;188;g815c313657_0_17"/>
          <p:cNvGrpSpPr/>
          <p:nvPr/>
        </p:nvGrpSpPr>
        <p:grpSpPr>
          <a:xfrm>
            <a:off x="7509703" y="3885634"/>
            <a:ext cx="1350119" cy="1341538"/>
            <a:chOff x="0" y="0"/>
            <a:chExt cx="1800159" cy="1788717"/>
          </a:xfrm>
        </p:grpSpPr>
        <p:pic>
          <p:nvPicPr>
            <p:cNvPr id="189" name="Google Shape;189;g815c313657_0_17"/>
            <p:cNvPicPr preferRelativeResize="0"/>
            <p:nvPr/>
          </p:nvPicPr>
          <p:blipFill rotWithShape="1">
            <a:blip r:embed="rId5">
              <a:alphaModFix/>
            </a:blip>
            <a:srcRect t="317" b="317"/>
            <a:stretch/>
          </p:blipFill>
          <p:spPr>
            <a:xfrm>
              <a:off x="0" y="0"/>
              <a:ext cx="1800159" cy="1788717"/>
            </a:xfrm>
            <a:prstGeom prst="rect">
              <a:avLst/>
            </a:prstGeom>
            <a:noFill/>
            <a:ln>
              <a:noFill/>
            </a:ln>
          </p:spPr>
        </p:pic>
        <p:sp>
          <p:nvSpPr>
            <p:cNvPr id="190" name="Google Shape;190;g815c313657_0_17"/>
            <p:cNvSpPr txBox="1"/>
            <p:nvPr/>
          </p:nvSpPr>
          <p:spPr>
            <a:xfrm>
              <a:off x="266997" y="642034"/>
              <a:ext cx="1266300" cy="443700"/>
            </a:xfrm>
            <a:prstGeom prst="rect">
              <a:avLst/>
            </a:prstGeom>
            <a:noFill/>
            <a:ln>
              <a:noFill/>
            </a:ln>
          </p:spPr>
          <p:txBody>
            <a:bodyPr spcFirstLastPara="1" wrap="square" lIns="0" tIns="0" rIns="0" bIns="0" anchor="t" anchorCtr="0">
              <a:noAutofit/>
            </a:bodyPr>
            <a:lstStyle/>
            <a:p>
              <a:pPr marL="0" marR="0" lvl="0" indent="0" algn="ctr" rtl="0">
                <a:lnSpc>
                  <a:spcPct val="140020"/>
                </a:lnSpc>
                <a:spcBef>
                  <a:spcPts val="0"/>
                </a:spcBef>
                <a:spcAft>
                  <a:spcPts val="0"/>
                </a:spcAft>
                <a:buNone/>
              </a:pPr>
              <a:r>
                <a:rPr lang="en-US" sz="1949" b="1" i="0" u="none" strike="noStrike" cap="none">
                  <a:solidFill>
                    <a:srgbClr val="FFFFFF"/>
                  </a:solidFill>
                </a:rPr>
                <a:t>User</a:t>
              </a:r>
              <a:endParaRPr b="1"/>
            </a:p>
          </p:txBody>
        </p:sp>
      </p:grpSp>
      <p:sp>
        <p:nvSpPr>
          <p:cNvPr id="191" name="Google Shape;191;g815c313657_0_17"/>
          <p:cNvSpPr txBox="1"/>
          <p:nvPr/>
        </p:nvSpPr>
        <p:spPr>
          <a:xfrm>
            <a:off x="6439726" y="8619483"/>
            <a:ext cx="1541100" cy="438000"/>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None/>
            </a:pPr>
            <a:r>
              <a:rPr lang="en-US" sz="2500" b="0" i="0" u="none" strike="noStrike" cap="none">
                <a:solidFill>
                  <a:srgbClr val="191919"/>
                </a:solidFill>
                <a:latin typeface="Arial"/>
                <a:ea typeface="Arial"/>
                <a:cs typeface="Arial"/>
                <a:sym typeface="Arial"/>
              </a:rPr>
              <a:t>Latitude</a:t>
            </a:r>
            <a:endParaRPr/>
          </a:p>
        </p:txBody>
      </p:sp>
      <p:sp>
        <p:nvSpPr>
          <p:cNvPr id="192" name="Google Shape;192;g815c313657_0_17"/>
          <p:cNvSpPr txBox="1"/>
          <p:nvPr/>
        </p:nvSpPr>
        <p:spPr>
          <a:xfrm>
            <a:off x="4090479" y="4042292"/>
            <a:ext cx="1554900" cy="882300"/>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None/>
            </a:pPr>
            <a:r>
              <a:rPr lang="en-US" sz="2500" b="1" i="0" u="none" strike="noStrike" cap="none">
                <a:solidFill>
                  <a:srgbClr val="FFFFFF"/>
                </a:solidFill>
              </a:rPr>
              <a:t>NBA</a:t>
            </a:r>
            <a:endParaRPr b="1"/>
          </a:p>
          <a:p>
            <a:pPr marL="0" marR="0" lvl="0" indent="0" algn="ctr" rtl="0">
              <a:lnSpc>
                <a:spcPct val="140000"/>
              </a:lnSpc>
              <a:spcBef>
                <a:spcPts val="0"/>
              </a:spcBef>
              <a:spcAft>
                <a:spcPts val="0"/>
              </a:spcAft>
              <a:buNone/>
            </a:pPr>
            <a:r>
              <a:rPr lang="en-US" sz="2500" b="1" i="0" u="none" strike="noStrike" cap="none">
                <a:solidFill>
                  <a:srgbClr val="FFFFFF"/>
                </a:solidFill>
              </a:rPr>
              <a:t>tweets</a:t>
            </a:r>
            <a:endParaRPr b="1"/>
          </a:p>
        </p:txBody>
      </p:sp>
      <p:sp>
        <p:nvSpPr>
          <p:cNvPr id="193" name="Google Shape;193;g815c313657_0_17"/>
          <p:cNvSpPr txBox="1"/>
          <p:nvPr/>
        </p:nvSpPr>
        <p:spPr>
          <a:xfrm>
            <a:off x="6350222" y="9483836"/>
            <a:ext cx="2006700" cy="438000"/>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None/>
            </a:pPr>
            <a:r>
              <a:rPr lang="en-US" sz="2500" b="0" i="0" u="none" strike="noStrike" cap="none">
                <a:solidFill>
                  <a:srgbClr val="191919"/>
                </a:solidFill>
                <a:latin typeface="Arial"/>
                <a:ea typeface="Arial"/>
                <a:cs typeface="Arial"/>
                <a:sym typeface="Arial"/>
              </a:rPr>
              <a:t>Longitude</a:t>
            </a:r>
            <a:endParaRPr/>
          </a:p>
        </p:txBody>
      </p:sp>
      <p:sp>
        <p:nvSpPr>
          <p:cNvPr id="194" name="Google Shape;194;g815c313657_0_17"/>
          <p:cNvSpPr txBox="1"/>
          <p:nvPr/>
        </p:nvSpPr>
        <p:spPr>
          <a:xfrm>
            <a:off x="4006588" y="8948291"/>
            <a:ext cx="1554900" cy="438000"/>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None/>
            </a:pPr>
            <a:r>
              <a:rPr lang="en-US" sz="2500" b="1" i="0" u="none" strike="noStrike" cap="none">
                <a:solidFill>
                  <a:srgbClr val="FFFFFF"/>
                </a:solidFill>
              </a:rPr>
              <a:t>Location</a:t>
            </a:r>
            <a:endParaRPr b="1"/>
          </a:p>
        </p:txBody>
      </p:sp>
      <p:sp>
        <p:nvSpPr>
          <p:cNvPr id="195" name="Google Shape;195;g815c313657_0_17"/>
          <p:cNvSpPr txBox="1"/>
          <p:nvPr/>
        </p:nvSpPr>
        <p:spPr>
          <a:xfrm>
            <a:off x="1764273" y="6944759"/>
            <a:ext cx="1635600" cy="4095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3000" b="1" i="0" u="none" strike="noStrike" cap="none">
                <a:solidFill>
                  <a:srgbClr val="FFFFFF"/>
                </a:solidFill>
              </a:rPr>
              <a:t>Datasets</a:t>
            </a:r>
            <a:endParaRPr sz="3000" b="1"/>
          </a:p>
        </p:txBody>
      </p:sp>
      <p:sp>
        <p:nvSpPr>
          <p:cNvPr id="196" name="Google Shape;196;g815c313657_0_17"/>
          <p:cNvSpPr txBox="1"/>
          <p:nvPr/>
        </p:nvSpPr>
        <p:spPr>
          <a:xfrm>
            <a:off x="9144000" y="2537402"/>
            <a:ext cx="4012500" cy="4380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500" b="0" i="0" u="none" strike="noStrike" cap="none">
                <a:solidFill>
                  <a:srgbClr val="191919"/>
                </a:solidFill>
                <a:latin typeface="Arial"/>
                <a:ea typeface="Arial"/>
                <a:cs typeface="Arial"/>
                <a:sym typeface="Arial"/>
              </a:rPr>
              <a:t>id, created_at, and text</a:t>
            </a:r>
            <a:endParaRPr/>
          </a:p>
        </p:txBody>
      </p:sp>
      <p:sp>
        <p:nvSpPr>
          <p:cNvPr id="197" name="Google Shape;197;g815c313657_0_17"/>
          <p:cNvSpPr txBox="1"/>
          <p:nvPr/>
        </p:nvSpPr>
        <p:spPr>
          <a:xfrm>
            <a:off x="9144000" y="4049996"/>
            <a:ext cx="8732700" cy="8826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500" b="0" i="0" u="none" strike="noStrike" cap="none">
                <a:solidFill>
                  <a:srgbClr val="191919"/>
                </a:solidFill>
                <a:latin typeface="Arial"/>
                <a:ea typeface="Arial"/>
                <a:cs typeface="Arial"/>
                <a:sym typeface="Arial"/>
              </a:rPr>
              <a:t>name, description, followers_count, friends_count, favorites_count, statuses_count</a:t>
            </a:r>
            <a:endParaRPr/>
          </a:p>
        </p:txBody>
      </p:sp>
      <p:sp>
        <p:nvSpPr>
          <p:cNvPr id="198" name="Google Shape;198;g815c313657_0_17"/>
          <p:cNvSpPr txBox="1"/>
          <p:nvPr/>
        </p:nvSpPr>
        <p:spPr>
          <a:xfrm>
            <a:off x="9144000" y="5751758"/>
            <a:ext cx="8115300" cy="8826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500" b="0" i="0" u="none" strike="noStrike" cap="none">
                <a:solidFill>
                  <a:srgbClr val="191919"/>
                </a:solidFill>
                <a:latin typeface="Arial"/>
                <a:ea typeface="Arial"/>
                <a:cs typeface="Arial"/>
                <a:sym typeface="Arial"/>
              </a:rPr>
              <a:t>hashtags, user mentions, links, tweets with attached photos, videos</a:t>
            </a:r>
            <a:endParaRPr/>
          </a:p>
        </p:txBody>
      </p:sp>
      <p:pic>
        <p:nvPicPr>
          <p:cNvPr id="199" name="Google Shape;199;g815c313657_0_17"/>
          <p:cNvPicPr preferRelativeResize="0"/>
          <p:nvPr/>
        </p:nvPicPr>
        <p:blipFill rotWithShape="1">
          <a:blip r:embed="rId6">
            <a:alphaModFix/>
          </a:blip>
          <a:srcRect/>
          <a:stretch/>
        </p:blipFill>
        <p:spPr>
          <a:xfrm rot="-5400000">
            <a:off x="15148009" y="-215395"/>
            <a:ext cx="3366703" cy="3366703"/>
          </a:xfrm>
          <a:prstGeom prst="rect">
            <a:avLst/>
          </a:prstGeom>
          <a:noFill/>
          <a:ln>
            <a:noFill/>
          </a:ln>
        </p:spPr>
      </p:pic>
      <p:sp>
        <p:nvSpPr>
          <p:cNvPr id="200" name="Google Shape;200;g815c313657_0_17"/>
          <p:cNvSpPr txBox="1"/>
          <p:nvPr/>
        </p:nvSpPr>
        <p:spPr>
          <a:xfrm>
            <a:off x="289041" y="391631"/>
            <a:ext cx="8570700" cy="924000"/>
          </a:xfrm>
          <a:prstGeom prst="rect">
            <a:avLst/>
          </a:prstGeom>
          <a:noFill/>
          <a:ln>
            <a:noFill/>
          </a:ln>
        </p:spPr>
        <p:txBody>
          <a:bodyPr spcFirstLastPara="1" wrap="square" lIns="0" tIns="0" rIns="0" bIns="0" anchor="t" anchorCtr="0">
            <a:noAutofit/>
          </a:bodyPr>
          <a:lstStyle/>
          <a:p>
            <a:pPr marL="0" marR="0" lvl="0" indent="0" algn="just" rtl="0">
              <a:lnSpc>
                <a:spcPct val="123000"/>
              </a:lnSpc>
              <a:spcBef>
                <a:spcPts val="0"/>
              </a:spcBef>
              <a:spcAft>
                <a:spcPts val="0"/>
              </a:spcAft>
              <a:buNone/>
            </a:pPr>
            <a:r>
              <a:rPr lang="en-US" sz="6000" b="1" i="0" u="none" strike="noStrike" cap="none">
                <a:solidFill>
                  <a:srgbClr val="191919"/>
                </a:solidFill>
                <a:latin typeface="Open Sans"/>
                <a:ea typeface="Open Sans"/>
                <a:cs typeface="Open Sans"/>
                <a:sym typeface="Open Sans"/>
              </a:rPr>
              <a:t>Data Dictionary</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1347</Words>
  <Application>Microsoft Macintosh PowerPoint</Application>
  <PresentationFormat>Custom</PresentationFormat>
  <Paragraphs>146</Paragraphs>
  <Slides>41</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Open Sans ExtraBold</vt:lpstr>
      <vt:lpstr>Saira</vt:lpstr>
      <vt:lpstr>Raleway</vt:lpstr>
      <vt:lpstr>Arimo</vt:lpstr>
      <vt:lpstr>Calibri</vt:lpstr>
      <vt:lpstr>Roboto</vt:lpstr>
      <vt:lpstr>Arial</vt:lpstr>
      <vt:lpstr>Open Sans</vt:lpstr>
      <vt:lpstr>Nunito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Most Frequently Used Languages</vt:lpstr>
      <vt:lpstr>Word Frequency  </vt:lpstr>
      <vt:lpstr>PowerPoint Presentation</vt:lpstr>
      <vt:lpstr>Correlation Between User Attributes</vt:lpstr>
      <vt:lpstr>PowerPoint Presentation</vt:lpstr>
      <vt:lpstr>PowerPoint Presentation</vt:lpstr>
      <vt:lpstr>PowerPoint Presentation</vt:lpstr>
      <vt:lpstr>PowerPoint Presentation</vt:lpstr>
      <vt:lpstr>PowerPoint Presentation</vt:lpstr>
      <vt:lpstr>Categorizing Words Into Positive or Negative </vt:lpstr>
      <vt:lpstr>PowerPoint Presentation</vt:lpstr>
      <vt:lpstr>PowerPoint Presentation</vt:lpstr>
      <vt:lpstr>PowerPoint Presentation</vt:lpstr>
      <vt:lpstr>Multinomial Logistic Regression</vt:lpstr>
      <vt:lpstr>Interpretation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Sonal Mendiratta-MSBA20B</cp:lastModifiedBy>
  <cp:revision>3</cp:revision>
  <dcterms:created xsi:type="dcterms:W3CDTF">2006-08-16T00:00:00Z</dcterms:created>
  <dcterms:modified xsi:type="dcterms:W3CDTF">2020-03-20T01:29:00Z</dcterms:modified>
</cp:coreProperties>
</file>